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media/image9.jpg" ContentType="image/png"/>
  <Override PartName="/ppt/handoutMasters/handoutMaster1.xml" ContentType="application/vnd.openxmlformats-officedocument.presentationml.handoutMaster+xml"/>
  <Override PartName="/ppt/charts/style3.xml" ContentType="application/vnd.ms-office.chartstyle+xml"/>
  <Override PartName="/ppt/charts/chart3.xml" ContentType="application/vnd.openxmlformats-officedocument.drawingml.chart+xml"/>
  <Override PartName="/ppt/theme/themeOverride1.xml" ContentType="application/vnd.openxmlformats-officedocument.themeOverride+xml"/>
  <Override PartName="/ppt/charts/colors2.xml" ContentType="application/vnd.ms-office.chartcolor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Masters/notesMaster1.xml" ContentType="application/vnd.openxmlformats-officedocument.presentationml.notesMaster+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hart5.xml" ContentType="application/vnd.openxmlformats-officedocument.drawingml.chart+xml"/>
  <Override PartName="/ppt/theme/themeOverride3.xml" ContentType="application/vnd.openxmlformats-officedocument.themeOverride+xml"/>
  <Override PartName="/ppt/charts/colors5.xml" ContentType="application/vnd.ms-office.chartcolorstyle+xml"/>
  <Override PartName="/ppt/charts/colors8.xml" ContentType="application/vnd.ms-office.chartcolorstyle+xml"/>
  <Override PartName="/ppt/charts/style5.xml" ContentType="application/vnd.ms-office.chartstyle+xml"/>
  <Override PartName="/ppt/charts/style8.xml" ContentType="application/vnd.ms-office.chartstyle+xml"/>
  <Override PartName="/ppt/theme/themeOverride6.xml" ContentType="application/vnd.openxmlformats-officedocument.themeOverride+xml"/>
  <Override PartName="/ppt/theme/themeOverride4.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olors7.xml" ContentType="application/vnd.ms-office.chartcolorstyle+xml"/>
  <Override PartName="/ppt/theme/themeOverride5.xml" ContentType="application/vnd.openxmlformats-officedocument.themeOverride+xml"/>
  <Override PartName="/ppt/charts/style7.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4" r:id="rId17"/>
    <p:sldId id="280" r:id="rId18"/>
    <p:sldId id="273" r:id="rId19"/>
    <p:sldId id="271" r:id="rId20"/>
    <p:sldId id="27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7146" autoAdjust="0"/>
  </p:normalViewPr>
  <p:slideViewPr>
    <p:cSldViewPr snapToGrid="0">
      <p:cViewPr varScale="1">
        <p:scale>
          <a:sx n="69" d="100"/>
          <a:sy n="69" d="100"/>
        </p:scale>
        <p:origin x="20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mcelhay\Desktop\Distributor%20Digital%20Surve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mcelhay\Desktop\Distributor%20Digital%20Survey.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mcelhay\Desktop\Distributor%20Digital%20Survey.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mcelhay\Desktop\Distributor%20Digital%20Survey.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smcelhay\Desktop\Distributor%20Digital%20Survey.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smcelhay\Desktop\Distributor%20Digital%20Survey.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smcelhay\Desktop\Distributor%20Digital%20Survey.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accent1">
            <a:lumMod val="20000"/>
            <a:lumOff val="80000"/>
          </a:schemeClr>
        </a:solidFill>
        <a:ln>
          <a:noFill/>
        </a:ln>
        <a:effectLst/>
        <a:sp3d/>
      </c:spPr>
    </c:sideWall>
    <c:backWall>
      <c:thickness val="0"/>
      <c:spPr>
        <a:solidFill>
          <a:schemeClr val="accent1">
            <a:lumMod val="20000"/>
            <a:lumOff val="80000"/>
          </a:schemeClr>
        </a:solidFill>
        <a:ln>
          <a:noFill/>
        </a:ln>
        <a:effectLst/>
        <a:sp3d/>
      </c:spPr>
    </c:backWall>
    <c:plotArea>
      <c:layout>
        <c:manualLayout>
          <c:layoutTarget val="inner"/>
          <c:xMode val="edge"/>
          <c:yMode val="edge"/>
          <c:x val="5.9854163584458005E-2"/>
          <c:y val="3.3840947546531303E-2"/>
          <c:w val="0.92796768749417802"/>
          <c:h val="0.87257950624192282"/>
        </c:manualLayout>
      </c:layout>
      <c:bar3DChart>
        <c:barDir val="col"/>
        <c:grouping val="clustered"/>
        <c:varyColors val="1"/>
        <c:ser>
          <c:idx val="0"/>
          <c:order val="0"/>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Pt>
            <c:idx val="3"/>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dPt>
          <c:dPt>
            <c:idx val="4"/>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dPt>
          <c:dPt>
            <c:idx val="5"/>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dPt>
          <c:dLbls>
            <c:dLbl>
              <c:idx val="0"/>
              <c:layout>
                <c:manualLayout>
                  <c:x val="0"/>
                  <c:y val="9.00900900900899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081556528213572E-17"/>
                  <c:y val="0.102960102960102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1904761904761904"/>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7.40025740025739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226537216828477E-3"/>
                  <c:y val="5.79150579150577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226537216828477E-3"/>
                  <c:y val="0.1158301158301158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'Question 5'!$A$4:$A$9</c:f>
              <c:strCache>
                <c:ptCount val="6"/>
                <c:pt idx="0">
                  <c:v>Very easy</c:v>
                </c:pt>
                <c:pt idx="1">
                  <c:v>Easy</c:v>
                </c:pt>
                <c:pt idx="2">
                  <c:v>Neither easy nor difficult</c:v>
                </c:pt>
                <c:pt idx="3">
                  <c:v>Difficult</c:v>
                </c:pt>
                <c:pt idx="4">
                  <c:v>Very difficult</c:v>
                </c:pt>
                <c:pt idx="5">
                  <c:v>N/A</c:v>
                </c:pt>
              </c:strCache>
            </c:strRef>
          </c:cat>
          <c:val>
            <c:numRef>
              <c:f>'Question 5'!$B$4:$B$9</c:f>
              <c:numCache>
                <c:formatCode>0%</c:formatCode>
                <c:ptCount val="6"/>
                <c:pt idx="0">
                  <c:v>0.18099999999999999</c:v>
                </c:pt>
                <c:pt idx="1">
                  <c:v>0.31900000000000001</c:v>
                </c:pt>
                <c:pt idx="2">
                  <c:v>0.27589999999999998</c:v>
                </c:pt>
                <c:pt idx="3">
                  <c:v>6.9000000000000006E-2</c:v>
                </c:pt>
                <c:pt idx="4">
                  <c:v>2.5899999999999999E-2</c:v>
                </c:pt>
                <c:pt idx="5">
                  <c:v>0.1293</c:v>
                </c:pt>
              </c:numCache>
            </c:numRef>
          </c:val>
        </c:ser>
        <c:dLbls>
          <c:showLegendKey val="0"/>
          <c:showVal val="0"/>
          <c:showCatName val="0"/>
          <c:showSerName val="0"/>
          <c:showPercent val="0"/>
          <c:showBubbleSize val="0"/>
        </c:dLbls>
        <c:gapWidth val="150"/>
        <c:shape val="box"/>
        <c:axId val="204466936"/>
        <c:axId val="409493456"/>
        <c:axId val="0"/>
      </c:bar3DChart>
      <c:catAx>
        <c:axId val="204466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en-US"/>
          </a:p>
        </c:txPr>
        <c:crossAx val="409493456"/>
        <c:crosses val="autoZero"/>
        <c:auto val="1"/>
        <c:lblAlgn val="ctr"/>
        <c:lblOffset val="100"/>
        <c:noMultiLvlLbl val="0"/>
      </c:catAx>
      <c:valAx>
        <c:axId val="409493456"/>
        <c:scaling>
          <c:orientation val="minMax"/>
          <c:min val="0"/>
        </c:scaling>
        <c:delete val="0"/>
        <c:axPos val="l"/>
        <c:majorGridlines>
          <c:spPr>
            <a:ln w="9525" cap="flat" cmpd="sng" algn="ctr">
              <a:solidFill>
                <a:schemeClr val="tx2">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20446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solidFill>
          <a:schemeClr val="accent1">
            <a:lumMod val="20000"/>
            <a:lumOff val="80000"/>
          </a:schemeClr>
        </a:solidFill>
        <a:ln>
          <a:noFill/>
        </a:ln>
        <a:effectLst/>
        <a:sp3d/>
      </c:spPr>
    </c:sideWall>
    <c:backWall>
      <c:thickness val="0"/>
      <c:spPr>
        <a:solidFill>
          <a:schemeClr val="accent1">
            <a:lumMod val="20000"/>
            <a:lumOff val="80000"/>
          </a:schemeClr>
        </a:solidFill>
        <a:ln>
          <a:noFill/>
        </a:ln>
        <a:effectLst/>
        <a:sp3d/>
      </c:spPr>
    </c:backWall>
    <c:plotArea>
      <c:layout/>
      <c:bar3DChart>
        <c:barDir val="col"/>
        <c:grouping val="clustered"/>
        <c:varyColors val="1"/>
        <c:ser>
          <c:idx val="0"/>
          <c:order val="0"/>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Pt>
            <c:idx val="3"/>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dPt>
          <c:dPt>
            <c:idx val="4"/>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dPt>
          <c:dPt>
            <c:idx val="5"/>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dPt>
          <c:dLbls>
            <c:dLbl>
              <c:idx val="0"/>
              <c:layout>
                <c:manualLayout>
                  <c:x val="0"/>
                  <c:y val="5.62462995855535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470404984424034E-3"/>
                  <c:y val="7.69686204854943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470404984423676E-3"/>
                  <c:y val="7.69686204854943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1390660231887812E-17"/>
                  <c:y val="7.40082889283599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7881619937693273E-3"/>
                  <c:y val="-8.880994671403196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7.10479573712255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'Question 6'!$A$4:$A$9</c:f>
              <c:strCache>
                <c:ptCount val="6"/>
                <c:pt idx="0">
                  <c:v>Very easy</c:v>
                </c:pt>
                <c:pt idx="1">
                  <c:v>Easy</c:v>
                </c:pt>
                <c:pt idx="2">
                  <c:v>Neither easy nor difficult</c:v>
                </c:pt>
                <c:pt idx="3">
                  <c:v>Difficult</c:v>
                </c:pt>
                <c:pt idx="4">
                  <c:v>Very difficult</c:v>
                </c:pt>
                <c:pt idx="5">
                  <c:v>N/A</c:v>
                </c:pt>
              </c:strCache>
            </c:strRef>
          </c:cat>
          <c:val>
            <c:numRef>
              <c:f>'Question 6'!$B$4:$B$9</c:f>
              <c:numCache>
                <c:formatCode>0%</c:formatCode>
                <c:ptCount val="6"/>
                <c:pt idx="0">
                  <c:v>0.1724</c:v>
                </c:pt>
                <c:pt idx="1">
                  <c:v>0.31030000000000002</c:v>
                </c:pt>
                <c:pt idx="2">
                  <c:v>0.3276</c:v>
                </c:pt>
                <c:pt idx="3">
                  <c:v>7.7600000000000002E-2</c:v>
                </c:pt>
                <c:pt idx="4">
                  <c:v>0</c:v>
                </c:pt>
                <c:pt idx="5">
                  <c:v>0.11210000000000001</c:v>
                </c:pt>
              </c:numCache>
            </c:numRef>
          </c:val>
        </c:ser>
        <c:dLbls>
          <c:showLegendKey val="0"/>
          <c:showVal val="0"/>
          <c:showCatName val="0"/>
          <c:showSerName val="0"/>
          <c:showPercent val="0"/>
          <c:showBubbleSize val="0"/>
        </c:dLbls>
        <c:gapWidth val="150"/>
        <c:shape val="box"/>
        <c:axId val="201599288"/>
        <c:axId val="409148880"/>
        <c:axId val="0"/>
      </c:bar3DChart>
      <c:catAx>
        <c:axId val="2015992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en-US"/>
          </a:p>
        </c:txPr>
        <c:crossAx val="409148880"/>
        <c:crosses val="autoZero"/>
        <c:auto val="1"/>
        <c:lblAlgn val="ctr"/>
        <c:lblOffset val="100"/>
        <c:noMultiLvlLbl val="0"/>
      </c:catAx>
      <c:valAx>
        <c:axId val="409148880"/>
        <c:scaling>
          <c:orientation val="minMax"/>
        </c:scaling>
        <c:delete val="0"/>
        <c:axPos val="l"/>
        <c:majorGridlines>
          <c:spPr>
            <a:ln w="9525" cap="flat" cmpd="sng" algn="ctr">
              <a:solidFill>
                <a:schemeClr val="tx2">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201599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solidFill>
          <a:schemeClr val="accent1">
            <a:lumMod val="20000"/>
            <a:lumOff val="80000"/>
          </a:schemeClr>
        </a:solidFill>
        <a:ln>
          <a:noFill/>
        </a:ln>
        <a:effectLst/>
        <a:sp3d/>
      </c:spPr>
    </c:sideWall>
    <c:backWall>
      <c:thickness val="0"/>
      <c:spPr>
        <a:solidFill>
          <a:schemeClr val="accent1">
            <a:lumMod val="20000"/>
            <a:lumOff val="80000"/>
          </a:schemeClr>
        </a:solidFill>
        <a:ln>
          <a:noFill/>
        </a:ln>
        <a:effectLst/>
        <a:sp3d/>
      </c:spPr>
    </c:backWall>
    <c:plotArea>
      <c:layout/>
      <c:bar3DChart>
        <c:barDir val="col"/>
        <c:grouping val="clustered"/>
        <c:varyColors val="1"/>
        <c:ser>
          <c:idx val="0"/>
          <c:order val="0"/>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Pt>
            <c:idx val="3"/>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dPt>
          <c:dPt>
            <c:idx val="4"/>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dPt>
          <c:dLbls>
            <c:dLbl>
              <c:idx val="0"/>
              <c:layout>
                <c:manualLayout>
                  <c:x val="0"/>
                  <c:y val="7.74526678141135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7870370370370367E-3"/>
                  <c:y val="7.17154331612162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6.88468158347676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145927120022213E-16"/>
                  <c:y val="6.88468158347676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290123456790122E-3"/>
                  <c:y val="6.310958118187033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'Question 7'!$A$4:$A$8</c:f>
              <c:strCache>
                <c:ptCount val="5"/>
                <c:pt idx="0">
                  <c:v>E-readers (IMO Bookshelf)</c:v>
                </c:pt>
                <c:pt idx="1">
                  <c:v>E-books (PDF - Foreign language titles and Model Courses)</c:v>
                </c:pt>
                <c:pt idx="2">
                  <c:v>Subscriptions</c:v>
                </c:pt>
                <c:pt idx="3">
                  <c:v>Downloads (IMDG Code and Vega only)</c:v>
                </c:pt>
                <c:pt idx="4">
                  <c:v>N/A</c:v>
                </c:pt>
              </c:strCache>
            </c:strRef>
          </c:cat>
          <c:val>
            <c:numRef>
              <c:f>'Question 7'!$B$4:$B$8</c:f>
              <c:numCache>
                <c:formatCode>0%</c:formatCode>
                <c:ptCount val="5"/>
                <c:pt idx="0">
                  <c:v>0.68969999999999998</c:v>
                </c:pt>
                <c:pt idx="1">
                  <c:v>0.39660000000000001</c:v>
                </c:pt>
                <c:pt idx="2">
                  <c:v>0.2069</c:v>
                </c:pt>
                <c:pt idx="3">
                  <c:v>0.23280000000000001</c:v>
                </c:pt>
                <c:pt idx="4">
                  <c:v>0.11210000000000001</c:v>
                </c:pt>
              </c:numCache>
            </c:numRef>
          </c:val>
        </c:ser>
        <c:dLbls>
          <c:showLegendKey val="0"/>
          <c:showVal val="0"/>
          <c:showCatName val="0"/>
          <c:showSerName val="0"/>
          <c:showPercent val="0"/>
          <c:showBubbleSize val="0"/>
        </c:dLbls>
        <c:gapWidth val="150"/>
        <c:shape val="box"/>
        <c:axId val="409238760"/>
        <c:axId val="409369200"/>
        <c:axId val="0"/>
      </c:bar3DChart>
      <c:catAx>
        <c:axId val="409238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409369200"/>
        <c:crosses val="autoZero"/>
        <c:auto val="1"/>
        <c:lblAlgn val="ctr"/>
        <c:lblOffset val="100"/>
        <c:noMultiLvlLbl val="0"/>
      </c:catAx>
      <c:valAx>
        <c:axId val="409369200"/>
        <c:scaling>
          <c:orientation val="minMax"/>
        </c:scaling>
        <c:delete val="0"/>
        <c:axPos val="l"/>
        <c:majorGridlines>
          <c:spPr>
            <a:ln w="9525" cap="flat" cmpd="sng" algn="ctr">
              <a:solidFill>
                <a:schemeClr val="tx2">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en-US"/>
          </a:p>
        </c:txPr>
        <c:crossAx val="409238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solidFill>
          <a:schemeClr val="accent1">
            <a:lumMod val="20000"/>
            <a:lumOff val="80000"/>
          </a:schemeClr>
        </a:solidFill>
        <a:ln>
          <a:noFill/>
        </a:ln>
        <a:effectLst/>
        <a:sp3d/>
      </c:spPr>
    </c:sideWall>
    <c:backWall>
      <c:thickness val="0"/>
      <c:spPr>
        <a:solidFill>
          <a:schemeClr val="accent1">
            <a:lumMod val="20000"/>
            <a:lumOff val="80000"/>
          </a:schemeClr>
        </a:solidFill>
        <a:ln>
          <a:noFill/>
        </a:ln>
        <a:effectLst/>
        <a:sp3d/>
      </c:spPr>
    </c:backWall>
    <c:plotArea>
      <c:layout/>
      <c:bar3DChart>
        <c:barDir val="col"/>
        <c:grouping val="clustered"/>
        <c:varyColors val="1"/>
        <c:ser>
          <c:idx val="0"/>
          <c:order val="0"/>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Pt>
            <c:idx val="3"/>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dPt>
          <c:dPt>
            <c:idx val="4"/>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dPt>
          <c:dPt>
            <c:idx val="5"/>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dPt>
          <c:dLbls>
            <c:dLbl>
              <c:idx val="0"/>
              <c:layout>
                <c:manualLayout>
                  <c:x val="0"/>
                  <c:y val="7.361601884570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77267373380446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361111111110475E-3"/>
                  <c:y val="7.6560659599528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3656672040099962E-17"/>
                  <c:y val="7.95053003533568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36111111111111E-3"/>
                  <c:y val="7.36160188457007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6.183745583038869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'Question 8'!$A$4:$A$9</c:f>
              <c:strCache>
                <c:ptCount val="6"/>
                <c:pt idx="0">
                  <c:v>Network version</c:v>
                </c:pt>
                <c:pt idx="1">
                  <c:v>Available on Mac products</c:v>
                </c:pt>
                <c:pt idx="2">
                  <c:v>Subscription to all current IMO titles (annual web-based product)</c:v>
                </c:pt>
                <c:pt idx="3">
                  <c:v>More back up licences at point of purchase at an increased price</c:v>
                </c:pt>
                <c:pt idx="4">
                  <c:v>N/A</c:v>
                </c:pt>
                <c:pt idx="5">
                  <c:v>Other (please specify)</c:v>
                </c:pt>
              </c:strCache>
            </c:strRef>
          </c:cat>
          <c:val>
            <c:numRef>
              <c:f>'Question 8'!$B$4:$B$9</c:f>
              <c:numCache>
                <c:formatCode>0%</c:formatCode>
                <c:ptCount val="6"/>
                <c:pt idx="0">
                  <c:v>0.4138</c:v>
                </c:pt>
                <c:pt idx="1">
                  <c:v>0.1983</c:v>
                </c:pt>
                <c:pt idx="2">
                  <c:v>0.30170000000000002</c:v>
                </c:pt>
                <c:pt idx="3">
                  <c:v>0.3448</c:v>
                </c:pt>
                <c:pt idx="4">
                  <c:v>0.22409999999999999</c:v>
                </c:pt>
                <c:pt idx="5">
                  <c:v>0.1207</c:v>
                </c:pt>
              </c:numCache>
            </c:numRef>
          </c:val>
        </c:ser>
        <c:dLbls>
          <c:showLegendKey val="0"/>
          <c:showVal val="0"/>
          <c:showCatName val="0"/>
          <c:showSerName val="0"/>
          <c:showPercent val="0"/>
          <c:showBubbleSize val="0"/>
        </c:dLbls>
        <c:gapWidth val="150"/>
        <c:shape val="box"/>
        <c:axId val="204843776"/>
        <c:axId val="204844168"/>
        <c:axId val="0"/>
      </c:bar3DChart>
      <c:catAx>
        <c:axId val="204843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204844168"/>
        <c:crosses val="autoZero"/>
        <c:auto val="1"/>
        <c:lblAlgn val="ctr"/>
        <c:lblOffset val="100"/>
        <c:noMultiLvlLbl val="0"/>
      </c:catAx>
      <c:valAx>
        <c:axId val="204844168"/>
        <c:scaling>
          <c:orientation val="minMax"/>
        </c:scaling>
        <c:delete val="0"/>
        <c:axPos val="l"/>
        <c:majorGridlines>
          <c:spPr>
            <a:ln w="9525" cap="flat" cmpd="sng" algn="ctr">
              <a:solidFill>
                <a:schemeClr val="tx2">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en-US"/>
          </a:p>
        </c:txPr>
        <c:crossAx val="20484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Lbls>
            <c:dLbl>
              <c:idx val="0"/>
              <c:layout>
                <c:manualLayout>
                  <c:x val="-0.21008879471734659"/>
                  <c:y val="-0.28048826745494021"/>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7306287800981399"/>
                  <c:y val="0.15423675238269635"/>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'Question 9'!$A$4:$A$5</c:f>
              <c:strCache>
                <c:ptCount val="2"/>
                <c:pt idx="0">
                  <c:v>Yes</c:v>
                </c:pt>
                <c:pt idx="1">
                  <c:v>No</c:v>
                </c:pt>
              </c:strCache>
            </c:strRef>
          </c:cat>
          <c:val>
            <c:numRef>
              <c:f>'Question 9'!$B$4:$B$5</c:f>
              <c:numCache>
                <c:formatCode>0%</c:formatCode>
                <c:ptCount val="2"/>
                <c:pt idx="0">
                  <c:v>0.75</c:v>
                </c:pt>
                <c:pt idx="1">
                  <c:v>0.25</c:v>
                </c:pt>
              </c:numCache>
            </c:numRef>
          </c:val>
        </c:ser>
        <c:dLbls>
          <c:dLblPos val="inEnd"/>
          <c:showLegendKey val="0"/>
          <c:showVal val="0"/>
          <c:showCatName val="1"/>
          <c:showSerName val="0"/>
          <c:showPercent val="0"/>
          <c:showBubbleSize val="0"/>
          <c:showLeaderLines val="1"/>
        </c:dLbls>
      </c:pie3DChart>
      <c:spPr>
        <a:solidFill>
          <a:schemeClr val="accent1">
            <a:lumMod val="20000"/>
            <a:lumOff val="8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257740420045969E-2"/>
          <c:y val="3.8089631349224412E-2"/>
          <c:w val="0.96148459383753504"/>
          <c:h val="0.93878686700055647"/>
        </c:manualLayout>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Lbls>
            <c:dLbl>
              <c:idx val="0"/>
              <c:layout>
                <c:manualLayout>
                  <c:x val="-0.19067193806656521"/>
                  <c:y val="-0.28332369346986885"/>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704283288118397"/>
                  <c:y val="0.1718730692887095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'Question 10'!$A$4:$A$5</c:f>
              <c:strCache>
                <c:ptCount val="2"/>
                <c:pt idx="0">
                  <c:v>Yes</c:v>
                </c:pt>
                <c:pt idx="1">
                  <c:v>No</c:v>
                </c:pt>
              </c:strCache>
            </c:strRef>
          </c:cat>
          <c:val>
            <c:numRef>
              <c:f>'Question 10'!$B$4:$B$5</c:f>
              <c:numCache>
                <c:formatCode>0%</c:formatCode>
                <c:ptCount val="2"/>
                <c:pt idx="0">
                  <c:v>0.72409999999999997</c:v>
                </c:pt>
                <c:pt idx="1">
                  <c:v>0.27589999999999998</c:v>
                </c:pt>
              </c:numCache>
            </c:numRef>
          </c:val>
        </c:ser>
        <c:dLbls>
          <c:dLblPos val="inEnd"/>
          <c:showLegendKey val="0"/>
          <c:showVal val="0"/>
          <c:showCatName val="1"/>
          <c:showSerName val="0"/>
          <c:showPercent val="0"/>
          <c:showBubbleSize val="0"/>
          <c:showLeaderLines val="1"/>
        </c:dLbls>
      </c:pie3DChart>
      <c:spPr>
        <a:solidFill>
          <a:schemeClr val="accent1">
            <a:lumMod val="20000"/>
            <a:lumOff val="8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091820709237035E-2"/>
          <c:y val="2.7494327941794686E-2"/>
          <c:w val="0.962908179290763"/>
          <c:h val="0.94501134411641063"/>
        </c:manualLayout>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Lbls>
            <c:dLbl>
              <c:idx val="0"/>
              <c:layout>
                <c:manualLayout>
                  <c:x val="-0.21727090870397958"/>
                  <c:y val="-0.18965001463003486"/>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269192026672339"/>
                  <c:y val="7.6870570047296499E-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'Question 11'!$A$4:$A$5</c:f>
              <c:strCache>
                <c:ptCount val="2"/>
                <c:pt idx="0">
                  <c:v>Yes</c:v>
                </c:pt>
                <c:pt idx="1">
                  <c:v>No</c:v>
                </c:pt>
              </c:strCache>
            </c:strRef>
          </c:cat>
          <c:val>
            <c:numRef>
              <c:f>'Question 11'!$B$4:$B$5</c:f>
              <c:numCache>
                <c:formatCode>0%</c:formatCode>
                <c:ptCount val="2"/>
                <c:pt idx="0">
                  <c:v>0.62070000000000003</c:v>
                </c:pt>
                <c:pt idx="1">
                  <c:v>0.37930000000000003</c:v>
                </c:pt>
              </c:numCache>
            </c:numRef>
          </c:val>
        </c:ser>
        <c:dLbls>
          <c:dLblPos val="inEnd"/>
          <c:showLegendKey val="0"/>
          <c:showVal val="0"/>
          <c:showCatName val="1"/>
          <c:showSerName val="0"/>
          <c:showPercent val="0"/>
          <c:showBubbleSize val="0"/>
          <c:showLeaderLines val="1"/>
        </c:dLbls>
      </c:pie3DChart>
      <c:spPr>
        <a:solidFill>
          <a:schemeClr val="accent1">
            <a:lumMod val="20000"/>
            <a:lumOff val="8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Sheet1!$B$1</c:f>
              <c:strCache>
                <c:ptCount val="1"/>
                <c:pt idx="0">
                  <c:v>Series 1</c:v>
                </c:pt>
              </c:strCache>
            </c:strRef>
          </c:tx>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0"/>
                  <c:y val="0.11966434232413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077294685991224E-3"/>
                  <c:y val="0.1605253372640782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576066947683678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Maybe in the future</c:v>
                </c:pt>
              </c:strCache>
            </c:strRef>
          </c:cat>
          <c:val>
            <c:numRef>
              <c:f>Sheet1!$B$2:$B$4</c:f>
              <c:numCache>
                <c:formatCode>0%</c:formatCode>
                <c:ptCount val="3"/>
                <c:pt idx="0">
                  <c:v>0.2</c:v>
                </c:pt>
                <c:pt idx="1">
                  <c:v>0.45</c:v>
                </c:pt>
                <c:pt idx="2">
                  <c:v>0.35</c:v>
                </c:pt>
              </c:numCache>
            </c:numRef>
          </c:val>
        </c:ser>
        <c:dLbls>
          <c:showLegendKey val="0"/>
          <c:showVal val="0"/>
          <c:showCatName val="0"/>
          <c:showSerName val="0"/>
          <c:showPercent val="0"/>
          <c:showBubbleSize val="0"/>
        </c:dLbls>
        <c:gapWidth val="150"/>
        <c:shape val="box"/>
        <c:axId val="412089104"/>
        <c:axId val="412089496"/>
        <c:axId val="0"/>
      </c:bar3DChart>
      <c:catAx>
        <c:axId val="412089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2089496"/>
        <c:crosses val="autoZero"/>
        <c:auto val="1"/>
        <c:lblAlgn val="ctr"/>
        <c:lblOffset val="100"/>
        <c:noMultiLvlLbl val="0"/>
      </c:catAx>
      <c:valAx>
        <c:axId val="412089496"/>
        <c:scaling>
          <c:orientation val="minMax"/>
        </c:scaling>
        <c:delete val="0"/>
        <c:axPos val="l"/>
        <c:majorGridlines>
          <c:spPr>
            <a:ln w="9525" cap="flat" cmpd="sng" algn="ctr">
              <a:solidFill>
                <a:schemeClr val="accent1">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208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DC091D-E99F-4FAD-BC40-AD79EF6A141B}" type="datetimeFigureOut">
              <a:rPr lang="en-GB" smtClean="0"/>
              <a:t>27/11/2018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54DDDDF-9798-4D7A-A023-08C0FB2F99DA}" type="slidenum">
              <a:rPr lang="en-GB" smtClean="0"/>
              <a:t>‹#›</a:t>
            </a:fld>
            <a:endParaRPr lang="en-GB"/>
          </a:p>
        </p:txBody>
      </p:sp>
    </p:spTree>
    <p:extLst>
      <p:ext uri="{BB962C8B-B14F-4D97-AF65-F5344CB8AC3E}">
        <p14:creationId xmlns:p14="http://schemas.microsoft.com/office/powerpoint/2010/main" val="141751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7A0A23-4EA0-4752-AB40-2C05BC674234}" type="datetimeFigureOut">
              <a:rPr lang="en-GB" smtClean="0"/>
              <a:t>27/11/2018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929D28-D7F3-4A2E-A4C2-DC2CA1A4D8C2}" type="slidenum">
              <a:rPr lang="en-GB" smtClean="0"/>
              <a:t>‹#›</a:t>
            </a:fld>
            <a:endParaRPr lang="en-GB"/>
          </a:p>
        </p:txBody>
      </p:sp>
    </p:spTree>
    <p:extLst>
      <p:ext uri="{BB962C8B-B14F-4D97-AF65-F5344CB8AC3E}">
        <p14:creationId xmlns:p14="http://schemas.microsoft.com/office/powerpoint/2010/main" val="394264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Welcome to the results of the digital survey where we will provide</a:t>
            </a:r>
            <a:r>
              <a:rPr lang="en-GB" sz="2000" baseline="0" dirty="0" smtClean="0"/>
              <a:t> feedback and analysis. Lee-Ann will be taking you through the result slides and I will be giving some feedback and helpful hints.</a:t>
            </a:r>
            <a:endParaRPr lang="en-GB" sz="2000" dirty="0"/>
          </a:p>
        </p:txBody>
      </p:sp>
      <p:sp>
        <p:nvSpPr>
          <p:cNvPr id="4" name="Slide Number Placeholder 3"/>
          <p:cNvSpPr>
            <a:spLocks noGrp="1"/>
          </p:cNvSpPr>
          <p:nvPr>
            <p:ph type="sldNum" sz="quarter" idx="10"/>
          </p:nvPr>
        </p:nvSpPr>
        <p:spPr/>
        <p:txBody>
          <a:bodyPr/>
          <a:lstStyle/>
          <a:p>
            <a:fld id="{1B929D28-D7F3-4A2E-A4C2-DC2CA1A4D8C2}" type="slidenum">
              <a:rPr lang="en-GB" smtClean="0"/>
              <a:t>1</a:t>
            </a:fld>
            <a:endParaRPr lang="en-GB"/>
          </a:p>
        </p:txBody>
      </p:sp>
    </p:spTree>
    <p:extLst>
      <p:ext uri="{BB962C8B-B14F-4D97-AF65-F5344CB8AC3E}">
        <p14:creationId xmlns:p14="http://schemas.microsoft.com/office/powerpoint/2010/main" val="210945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We are happy to see 75% of our distributors</a:t>
            </a:r>
            <a:r>
              <a:rPr lang="en-GB" sz="1600" baseline="0" dirty="0" smtClean="0"/>
              <a:t> are actively promoting digital. We hope to encourage and assist the other 25% and will give some ways we can help later in the presentation</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10</a:t>
            </a:fld>
            <a:endParaRPr lang="en-GB"/>
          </a:p>
        </p:txBody>
      </p:sp>
    </p:spTree>
    <p:extLst>
      <p:ext uri="{BB962C8B-B14F-4D97-AF65-F5344CB8AC3E}">
        <p14:creationId xmlns:p14="http://schemas.microsoft.com/office/powerpoint/2010/main" val="410618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It is also good to see that 72% of</a:t>
            </a:r>
            <a:r>
              <a:rPr lang="en-GB" sz="1600" baseline="0" dirty="0" smtClean="0"/>
              <a:t> you </a:t>
            </a:r>
            <a:r>
              <a:rPr lang="en-GB" sz="1600" dirty="0" smtClean="0"/>
              <a:t>find</a:t>
            </a:r>
            <a:r>
              <a:rPr lang="en-GB" sz="1600" baseline="0" dirty="0" smtClean="0"/>
              <a:t> it easy to demonstrate digital, for those who find it difficult we have included some tips </a:t>
            </a:r>
            <a:r>
              <a:rPr lang="en-GB" sz="1600" baseline="0" dirty="0" smtClean="0"/>
              <a:t>later</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11</a:t>
            </a:fld>
            <a:endParaRPr lang="en-GB"/>
          </a:p>
        </p:txBody>
      </p:sp>
    </p:spTree>
    <p:extLst>
      <p:ext uri="{BB962C8B-B14F-4D97-AF65-F5344CB8AC3E}">
        <p14:creationId xmlns:p14="http://schemas.microsoft.com/office/powerpoint/2010/main" val="326612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Another</a:t>
            </a:r>
            <a:r>
              <a:rPr lang="en-GB" sz="1600" baseline="0" dirty="0" smtClean="0"/>
              <a:t> positive </a:t>
            </a:r>
            <a:r>
              <a:rPr lang="en-GB" sz="1600" baseline="0" dirty="0" smtClean="0"/>
              <a:t>step is </a:t>
            </a:r>
            <a:r>
              <a:rPr lang="en-GB" sz="1600" baseline="0" dirty="0" smtClean="0"/>
              <a:t>that 62% would like to receive digital training. we have some interesting solutions for this which </a:t>
            </a:r>
            <a:r>
              <a:rPr lang="en-GB" sz="1600" baseline="0" dirty="0" smtClean="0"/>
              <a:t>we will share soon.</a:t>
            </a:r>
            <a:endParaRPr lang="en-GB" sz="1600" baseline="0" dirty="0" smtClean="0"/>
          </a:p>
          <a:p>
            <a:endParaRPr lang="en-GB" sz="1600" baseline="0" dirty="0" smtClean="0"/>
          </a:p>
          <a:p>
            <a:r>
              <a:rPr lang="en-GB" sz="1600" dirty="0" smtClean="0"/>
              <a:t>With a show of hands how many</a:t>
            </a:r>
            <a:r>
              <a:rPr lang="en-GB" sz="1600" baseline="0" dirty="0" smtClean="0"/>
              <a:t> people in the room think digital will replace paper?</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12</a:t>
            </a:fld>
            <a:endParaRPr lang="en-GB"/>
          </a:p>
        </p:txBody>
      </p:sp>
    </p:spTree>
    <p:extLst>
      <p:ext uri="{BB962C8B-B14F-4D97-AF65-F5344CB8AC3E}">
        <p14:creationId xmlns:p14="http://schemas.microsoft.com/office/powerpoint/2010/main" val="245290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80% of answers</a:t>
            </a:r>
            <a:r>
              <a:rPr lang="en-GB" sz="1600" baseline="0" dirty="0" smtClean="0"/>
              <a:t> suggested that digital will not replace paper soon. With 45% saying never and 35% saying maybe in the future but not right now. At the end of the day no one knows what will happen with the future of digital but we want to be ready with user friendly products and robust delivery mechanisms.</a:t>
            </a:r>
          </a:p>
          <a:p>
            <a:endParaRPr lang="en-GB" sz="1600" baseline="0" dirty="0" smtClean="0"/>
          </a:p>
          <a:p>
            <a:r>
              <a:rPr lang="en-GB" sz="1600" baseline="0" dirty="0" smtClean="0"/>
              <a:t>Now I will hand over to Sally who will take you through our promotional tools and our vision for the future of digital.</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13</a:t>
            </a:fld>
            <a:endParaRPr lang="en-GB"/>
          </a:p>
        </p:txBody>
      </p:sp>
    </p:spTree>
    <p:extLst>
      <p:ext uri="{BB962C8B-B14F-4D97-AF65-F5344CB8AC3E}">
        <p14:creationId xmlns:p14="http://schemas.microsoft.com/office/powerpoint/2010/main" val="316514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I will now take</a:t>
            </a:r>
            <a:r>
              <a:rPr lang="en-GB" sz="1600" baseline="0" dirty="0" smtClean="0"/>
              <a:t> you through the reasons given for not promoting digital.</a:t>
            </a:r>
            <a:endParaRPr lang="en-GB" sz="1600" dirty="0" smtClean="0"/>
          </a:p>
          <a:p>
            <a:endParaRPr lang="en-GB" sz="1600" dirty="0" smtClean="0"/>
          </a:p>
          <a:p>
            <a:r>
              <a:rPr lang="en-GB" sz="1600" dirty="0" smtClean="0"/>
              <a:t>Firstly you</a:t>
            </a:r>
            <a:r>
              <a:rPr lang="en-GB" sz="1600" baseline="0" dirty="0" smtClean="0"/>
              <a:t> </a:t>
            </a:r>
            <a:r>
              <a:rPr lang="en-GB" sz="1600" baseline="0" dirty="0" smtClean="0"/>
              <a:t>found the purchasing and after sales </a:t>
            </a:r>
            <a:r>
              <a:rPr lang="en-GB" sz="1600" baseline="0" dirty="0" smtClean="0"/>
              <a:t>support too </a:t>
            </a:r>
            <a:r>
              <a:rPr lang="en-GB" sz="1600" baseline="0" dirty="0" smtClean="0"/>
              <a:t>time consuming</a:t>
            </a:r>
          </a:p>
          <a:p>
            <a:r>
              <a:rPr lang="en-GB" sz="1600" baseline="0" dirty="0" smtClean="0"/>
              <a:t>Many suggested that their </a:t>
            </a:r>
            <a:r>
              <a:rPr lang="en-GB" sz="1600" baseline="0" dirty="0" smtClean="0"/>
              <a:t>customers still prefer paper</a:t>
            </a:r>
          </a:p>
          <a:p>
            <a:r>
              <a:rPr lang="en-GB" sz="1600" baseline="0" dirty="0" smtClean="0"/>
              <a:t>We </a:t>
            </a:r>
            <a:r>
              <a:rPr lang="en-GB" sz="1600" baseline="0" dirty="0" smtClean="0"/>
              <a:t>found it interesting that some of you find there is no profit margin in digital</a:t>
            </a:r>
          </a:p>
          <a:p>
            <a:r>
              <a:rPr lang="en-GB" sz="1600" baseline="0" dirty="0" smtClean="0"/>
              <a:t>There is still uncertainty about </a:t>
            </a:r>
            <a:r>
              <a:rPr lang="en-GB" sz="1600" baseline="0" dirty="0" smtClean="0"/>
              <a:t>the validity of digital on board ship and which flag states allow it and which don’t</a:t>
            </a:r>
          </a:p>
          <a:p>
            <a:r>
              <a:rPr lang="en-GB" sz="1600" baseline="0" dirty="0" smtClean="0"/>
              <a:t>The </a:t>
            </a:r>
            <a:r>
              <a:rPr lang="en-GB" sz="1600" baseline="0" dirty="0" smtClean="0"/>
              <a:t>back up licence is still one of your main </a:t>
            </a:r>
            <a:r>
              <a:rPr lang="en-GB" sz="1600" baseline="0" dirty="0" smtClean="0"/>
              <a:t>concerns and I will talk more about that at the end</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14</a:t>
            </a:fld>
            <a:endParaRPr lang="en-GB"/>
          </a:p>
        </p:txBody>
      </p:sp>
    </p:spTree>
    <p:extLst>
      <p:ext uri="{BB962C8B-B14F-4D97-AF65-F5344CB8AC3E}">
        <p14:creationId xmlns:p14="http://schemas.microsoft.com/office/powerpoint/2010/main" val="200479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Here are some</a:t>
            </a:r>
            <a:r>
              <a:rPr lang="en-GB" sz="1600" baseline="0" dirty="0" smtClean="0"/>
              <a:t> ways we can help you promote digital to your customers.</a:t>
            </a:r>
          </a:p>
          <a:p>
            <a:r>
              <a:rPr lang="en-GB" sz="1600" baseline="0" dirty="0" smtClean="0"/>
              <a:t>Firstly we offer a free two day trial of our web based subscription so customers can get a feel of the products and their many benefits</a:t>
            </a:r>
          </a:p>
          <a:p>
            <a:r>
              <a:rPr lang="en-GB" sz="1600" baseline="0" dirty="0" smtClean="0"/>
              <a:t>We can supply a free demo product for the IMO Bookshelf to help you demonstrate the </a:t>
            </a:r>
            <a:r>
              <a:rPr lang="en-GB" sz="1600" baseline="0" dirty="0" smtClean="0"/>
              <a:t>product’s </a:t>
            </a:r>
            <a:r>
              <a:rPr lang="en-GB" sz="1600" baseline="0" dirty="0" smtClean="0"/>
              <a:t>features to your customers. </a:t>
            </a:r>
          </a:p>
          <a:p>
            <a:r>
              <a:rPr lang="en-GB" sz="1600" baseline="0" dirty="0" smtClean="0"/>
              <a:t>Finally our website is full of instructions documents and code sheets to help make you aware which titles are available and in what format</a:t>
            </a:r>
          </a:p>
        </p:txBody>
      </p:sp>
      <p:sp>
        <p:nvSpPr>
          <p:cNvPr id="4" name="Slide Number Placeholder 3"/>
          <p:cNvSpPr>
            <a:spLocks noGrp="1"/>
          </p:cNvSpPr>
          <p:nvPr>
            <p:ph type="sldNum" sz="quarter" idx="10"/>
          </p:nvPr>
        </p:nvSpPr>
        <p:spPr/>
        <p:txBody>
          <a:bodyPr/>
          <a:lstStyle/>
          <a:p>
            <a:fld id="{1B929D28-D7F3-4A2E-A4C2-DC2CA1A4D8C2}" type="slidenum">
              <a:rPr lang="en-GB" smtClean="0"/>
              <a:t>15</a:t>
            </a:fld>
            <a:endParaRPr lang="en-GB"/>
          </a:p>
        </p:txBody>
      </p:sp>
    </p:spTree>
    <p:extLst>
      <p:ext uri="{BB962C8B-B14F-4D97-AF65-F5344CB8AC3E}">
        <p14:creationId xmlns:p14="http://schemas.microsoft.com/office/powerpoint/2010/main" val="40671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As many of you expressed an interest in training here are some of the method</a:t>
            </a:r>
            <a:r>
              <a:rPr lang="en-GB" sz="1600" baseline="0" dirty="0" smtClean="0"/>
              <a:t>s available. </a:t>
            </a:r>
            <a:r>
              <a:rPr lang="en-GB" sz="1600" dirty="0" smtClean="0"/>
              <a:t>We currently have a very popular promotional</a:t>
            </a:r>
            <a:r>
              <a:rPr lang="en-GB" sz="1600" baseline="0" dirty="0" smtClean="0"/>
              <a:t> video for IMO-Vega on YouTube and we hope to produce more videos soon as this was the most popular choice </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16</a:t>
            </a:fld>
            <a:endParaRPr lang="en-GB"/>
          </a:p>
        </p:txBody>
      </p:sp>
    </p:spTree>
    <p:extLst>
      <p:ext uri="{BB962C8B-B14F-4D97-AF65-F5344CB8AC3E}">
        <p14:creationId xmlns:p14="http://schemas.microsoft.com/office/powerpoint/2010/main" val="3157145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We are able to give you</a:t>
            </a:r>
            <a:r>
              <a:rPr lang="en-GB" sz="1600" baseline="0" dirty="0" smtClean="0"/>
              <a:t> access to one of our computers remotely through a service called </a:t>
            </a:r>
            <a:r>
              <a:rPr lang="en-GB" sz="1600" baseline="0" dirty="0" err="1" smtClean="0"/>
              <a:t>teamviewer</a:t>
            </a:r>
            <a:r>
              <a:rPr lang="en-GB" sz="1600" baseline="0" dirty="0" smtClean="0"/>
              <a:t> (or another service of your choice) and help you or your customer with product training</a:t>
            </a:r>
          </a:p>
        </p:txBody>
      </p:sp>
      <p:sp>
        <p:nvSpPr>
          <p:cNvPr id="4" name="Slide Number Placeholder 3"/>
          <p:cNvSpPr>
            <a:spLocks noGrp="1"/>
          </p:cNvSpPr>
          <p:nvPr>
            <p:ph type="sldNum" sz="quarter" idx="10"/>
          </p:nvPr>
        </p:nvSpPr>
        <p:spPr/>
        <p:txBody>
          <a:bodyPr/>
          <a:lstStyle/>
          <a:p>
            <a:fld id="{1B929D28-D7F3-4A2E-A4C2-DC2CA1A4D8C2}" type="slidenum">
              <a:rPr lang="en-GB" smtClean="0"/>
              <a:t>17</a:t>
            </a:fld>
            <a:endParaRPr lang="en-GB"/>
          </a:p>
        </p:txBody>
      </p:sp>
    </p:spTree>
    <p:extLst>
      <p:ext uri="{BB962C8B-B14F-4D97-AF65-F5344CB8AC3E}">
        <p14:creationId xmlns:p14="http://schemas.microsoft.com/office/powerpoint/2010/main" val="67865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During</a:t>
            </a:r>
            <a:r>
              <a:rPr lang="en-GB" sz="1600" baseline="0" dirty="0" smtClean="0"/>
              <a:t> distributor visits we are always happy to help answer any questions or give demonstrations to your sales staff. We can also attend seminars if you would like to arrange an event or training for your clients. You can also visit us and receive training in our conference room</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18</a:t>
            </a:fld>
            <a:endParaRPr lang="en-GB"/>
          </a:p>
        </p:txBody>
      </p:sp>
    </p:spTree>
    <p:extLst>
      <p:ext uri="{BB962C8B-B14F-4D97-AF65-F5344CB8AC3E}">
        <p14:creationId xmlns:p14="http://schemas.microsoft.com/office/powerpoint/2010/main" val="175601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This</a:t>
            </a:r>
            <a:r>
              <a:rPr lang="en-GB" sz="1600" baseline="0" dirty="0" smtClean="0"/>
              <a:t> is a list of your top ‘wish list’ items from the survey feedback we received, which is now our ‘to do list’. We hope to r</a:t>
            </a:r>
            <a:r>
              <a:rPr lang="en-GB" sz="1600" dirty="0" smtClean="0"/>
              <a:t>ework our e-commerce </a:t>
            </a:r>
            <a:r>
              <a:rPr lang="en-GB" sz="1600" dirty="0" smtClean="0"/>
              <a:t>site </a:t>
            </a:r>
            <a:r>
              <a:rPr lang="en-GB" sz="1600" dirty="0" smtClean="0"/>
              <a:t>in </a:t>
            </a:r>
            <a:r>
              <a:rPr lang="en-GB" sz="1600" dirty="0" smtClean="0"/>
              <a:t>2019</a:t>
            </a:r>
            <a:r>
              <a:rPr lang="en-GB" sz="1600" baseline="0" dirty="0" smtClean="0"/>
              <a:t> and we’ve initiated talks with Witherby to create a new vessel license for the IMO Bookshelf which will be sold alongside our current standard license. If </a:t>
            </a:r>
            <a:r>
              <a:rPr lang="en-GB" sz="1600" baseline="0" dirty="0" smtClean="0"/>
              <a:t>you feel there is anything missing from this list please let us know.</a:t>
            </a:r>
            <a:endParaRPr lang="en-GB" sz="1600" dirty="0" smtClean="0"/>
          </a:p>
          <a:p>
            <a:endParaRPr lang="en-GB" dirty="0"/>
          </a:p>
        </p:txBody>
      </p:sp>
      <p:sp>
        <p:nvSpPr>
          <p:cNvPr id="4" name="Slide Number Placeholder 3"/>
          <p:cNvSpPr>
            <a:spLocks noGrp="1"/>
          </p:cNvSpPr>
          <p:nvPr>
            <p:ph type="sldNum" sz="quarter" idx="10"/>
          </p:nvPr>
        </p:nvSpPr>
        <p:spPr/>
        <p:txBody>
          <a:bodyPr/>
          <a:lstStyle/>
          <a:p>
            <a:fld id="{1B929D28-D7F3-4A2E-A4C2-DC2CA1A4D8C2}" type="slidenum">
              <a:rPr lang="en-GB" smtClean="0"/>
              <a:t>19</a:t>
            </a:fld>
            <a:endParaRPr lang="en-GB"/>
          </a:p>
        </p:txBody>
      </p:sp>
    </p:spTree>
    <p:extLst>
      <p:ext uri="{BB962C8B-B14F-4D97-AF65-F5344CB8AC3E}">
        <p14:creationId xmlns:p14="http://schemas.microsoft.com/office/powerpoint/2010/main" val="364423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t>On the 30</a:t>
            </a:r>
            <a:r>
              <a:rPr lang="en-GB" sz="1400" baseline="30000" dirty="0" smtClean="0"/>
              <a:t>th</a:t>
            </a:r>
            <a:r>
              <a:rPr lang="en-GB" sz="1400" baseline="0" dirty="0" smtClean="0"/>
              <a:t> October the survey was emailed to all the distributor contacts we have on file and remained open for 2 weeks</a:t>
            </a:r>
          </a:p>
          <a:p>
            <a:endParaRPr lang="en-GB" sz="1400" baseline="0" dirty="0" smtClean="0"/>
          </a:p>
          <a:p>
            <a:r>
              <a:rPr lang="en-GB" sz="1400" baseline="0" dirty="0" smtClean="0"/>
              <a:t>We asked 12 questions to help get an idea of your opinions on our current product &amp; services and what you would like from us in the future</a:t>
            </a:r>
          </a:p>
          <a:p>
            <a:endParaRPr lang="en-GB" sz="1400" baseline="0" dirty="0" smtClean="0"/>
          </a:p>
          <a:p>
            <a:r>
              <a:rPr lang="en-GB" sz="1400" baseline="0" dirty="0" smtClean="0"/>
              <a:t>We were really pleased to received 116 responses with some amazing feedback so we’d like to take this opportunity to thank you by showing you the results, giving feedback and sharing our hopes for the future. </a:t>
            </a:r>
            <a:endParaRPr lang="en-GB" sz="1400" baseline="0" dirty="0" smtClean="0"/>
          </a:p>
          <a:p>
            <a:endParaRPr lang="en-GB"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Question</a:t>
            </a:r>
            <a:r>
              <a:rPr lang="en-GB" sz="1400" baseline="0" dirty="0" smtClean="0"/>
              <a:t> – Which sector do you think the majority of your digital customers come from?</a:t>
            </a:r>
            <a:endParaRPr lang="en-GB" sz="1400" dirty="0" smtClean="0"/>
          </a:p>
          <a:p>
            <a:endParaRPr lang="en-GB" sz="1400" dirty="0"/>
          </a:p>
        </p:txBody>
      </p:sp>
      <p:sp>
        <p:nvSpPr>
          <p:cNvPr id="4" name="Slide Number Placeholder 3"/>
          <p:cNvSpPr>
            <a:spLocks noGrp="1"/>
          </p:cNvSpPr>
          <p:nvPr>
            <p:ph type="sldNum" sz="quarter" idx="10"/>
          </p:nvPr>
        </p:nvSpPr>
        <p:spPr/>
        <p:txBody>
          <a:bodyPr/>
          <a:lstStyle/>
          <a:p>
            <a:fld id="{1B929D28-D7F3-4A2E-A4C2-DC2CA1A4D8C2}" type="slidenum">
              <a:rPr lang="en-GB" smtClean="0"/>
              <a:t>2</a:t>
            </a:fld>
            <a:endParaRPr lang="en-GB"/>
          </a:p>
        </p:txBody>
      </p:sp>
    </p:spTree>
    <p:extLst>
      <p:ext uri="{BB962C8B-B14F-4D97-AF65-F5344CB8AC3E}">
        <p14:creationId xmlns:p14="http://schemas.microsoft.com/office/powerpoint/2010/main" val="2169336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Finally we have </a:t>
            </a:r>
            <a:r>
              <a:rPr lang="en-GB" sz="1600" dirty="0" smtClean="0"/>
              <a:t>time for a few</a:t>
            </a:r>
            <a:r>
              <a:rPr lang="en-GB" sz="1600" baseline="0" dirty="0" smtClean="0"/>
              <a:t> </a:t>
            </a:r>
            <a:r>
              <a:rPr lang="en-GB" sz="1600" baseline="0" dirty="0" smtClean="0"/>
              <a:t>questions so please feel free to ask us anything regarding digital</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20</a:t>
            </a:fld>
            <a:endParaRPr lang="en-GB"/>
          </a:p>
        </p:txBody>
      </p:sp>
    </p:spTree>
    <p:extLst>
      <p:ext uri="{BB962C8B-B14F-4D97-AF65-F5344CB8AC3E}">
        <p14:creationId xmlns:p14="http://schemas.microsoft.com/office/powerpoint/2010/main" val="210738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smtClean="0"/>
          </a:p>
          <a:p>
            <a:r>
              <a:rPr lang="en-GB" sz="1600" dirty="0" smtClean="0"/>
              <a:t>Shipping companies</a:t>
            </a:r>
            <a:r>
              <a:rPr lang="en-GB" sz="1600" baseline="0" dirty="0" smtClean="0"/>
              <a:t> and ship owners were at the top of the list but with only 31%. It was interesting to see training companies 2</a:t>
            </a:r>
            <a:r>
              <a:rPr lang="en-GB" sz="1600" baseline="30000" dirty="0" smtClean="0"/>
              <a:t>nd</a:t>
            </a:r>
            <a:r>
              <a:rPr lang="en-GB" sz="1600" baseline="0" dirty="0" smtClean="0"/>
              <a:t>. We hope this varied list will show that there are many opportunities to promote and sell digital rather than just concentrating on the shipping companies.</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3</a:t>
            </a:fld>
            <a:endParaRPr lang="en-GB"/>
          </a:p>
        </p:txBody>
      </p:sp>
    </p:spTree>
    <p:extLst>
      <p:ext uri="{BB962C8B-B14F-4D97-AF65-F5344CB8AC3E}">
        <p14:creationId xmlns:p14="http://schemas.microsoft.com/office/powerpoint/2010/main" val="76000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We are pleased to see digital publications sales are good in</a:t>
            </a:r>
            <a:r>
              <a:rPr lang="en-GB" sz="1600" baseline="0" dirty="0" smtClean="0"/>
              <a:t> general with 48% having annual sales of 20% or over. IMO Publishing are in the green section with sale between 10 to 20%. Paper copies are still the majority of our revenue at this point.</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4</a:t>
            </a:fld>
            <a:endParaRPr lang="en-GB"/>
          </a:p>
        </p:txBody>
      </p:sp>
    </p:spTree>
    <p:extLst>
      <p:ext uri="{BB962C8B-B14F-4D97-AF65-F5344CB8AC3E}">
        <p14:creationId xmlns:p14="http://schemas.microsoft.com/office/powerpoint/2010/main" val="85274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Out of these sales only 1-10%</a:t>
            </a:r>
            <a:r>
              <a:rPr lang="en-GB" sz="1600" baseline="0" dirty="0" smtClean="0"/>
              <a:t> are IMO titles which is a percentage we believe there is scope to improve</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5</a:t>
            </a:fld>
            <a:endParaRPr lang="en-GB"/>
          </a:p>
        </p:txBody>
      </p:sp>
    </p:spTree>
    <p:extLst>
      <p:ext uri="{BB962C8B-B14F-4D97-AF65-F5344CB8AC3E}">
        <p14:creationId xmlns:p14="http://schemas.microsoft.com/office/powerpoint/2010/main" val="115427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It’s good to</a:t>
            </a:r>
            <a:r>
              <a:rPr lang="en-GB" sz="1600" baseline="0" dirty="0" smtClean="0"/>
              <a:t> see that the majority of users find purchasing digital titles easy. Those who found it difficult gave reasons such as losing their password or having to pay by credit card</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6</a:t>
            </a:fld>
            <a:endParaRPr lang="en-GB"/>
          </a:p>
        </p:txBody>
      </p:sp>
    </p:spTree>
    <p:extLst>
      <p:ext uri="{BB962C8B-B14F-4D97-AF65-F5344CB8AC3E}">
        <p14:creationId xmlns:p14="http://schemas.microsoft.com/office/powerpoint/2010/main" val="44714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With regards</a:t>
            </a:r>
            <a:r>
              <a:rPr lang="en-GB" sz="1600" baseline="0" dirty="0" smtClean="0"/>
              <a:t> to the virtual publications site</a:t>
            </a:r>
            <a:r>
              <a:rPr lang="en-GB" sz="1600" dirty="0" smtClean="0"/>
              <a:t> the majority of</a:t>
            </a:r>
            <a:r>
              <a:rPr lang="en-GB" sz="1600" baseline="0" dirty="0" smtClean="0"/>
              <a:t> users are happy with the service provided. Those who found it difficult gave reasons such as wanting it to be more user friendly and quicker. </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7</a:t>
            </a:fld>
            <a:endParaRPr lang="en-GB"/>
          </a:p>
        </p:txBody>
      </p:sp>
    </p:spTree>
    <p:extLst>
      <p:ext uri="{BB962C8B-B14F-4D97-AF65-F5344CB8AC3E}">
        <p14:creationId xmlns:p14="http://schemas.microsoft.com/office/powerpoint/2010/main" val="309928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As expected</a:t>
            </a:r>
            <a:r>
              <a:rPr lang="en-GB" sz="1600" baseline="0" dirty="0" smtClean="0"/>
              <a:t> the majority of you are selling e-readers. We would hope that you would look into subscriptions and downloads, IMO-Vega can be an essential tool for your customers who require current and historical information from IMO</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8</a:t>
            </a:fld>
            <a:endParaRPr lang="en-GB"/>
          </a:p>
        </p:txBody>
      </p:sp>
    </p:spTree>
    <p:extLst>
      <p:ext uri="{BB962C8B-B14F-4D97-AF65-F5344CB8AC3E}">
        <p14:creationId xmlns:p14="http://schemas.microsoft.com/office/powerpoint/2010/main" val="343740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We asked which of these future solutions would be of benefit to you and</a:t>
            </a:r>
            <a:r>
              <a:rPr lang="en-GB" sz="1600" baseline="0" dirty="0" smtClean="0"/>
              <a:t> your customers. T</a:t>
            </a:r>
            <a:r>
              <a:rPr lang="en-GB" sz="1600" dirty="0" smtClean="0"/>
              <a:t>he highest figure</a:t>
            </a:r>
            <a:r>
              <a:rPr lang="en-GB" sz="1600" baseline="0" dirty="0" smtClean="0"/>
              <a:t> was for a network version followed by more back up licences at point of purchase at an increased price</a:t>
            </a:r>
            <a:r>
              <a:rPr lang="en-GB" sz="1600" baseline="0" smtClean="0"/>
              <a:t>. </a:t>
            </a:r>
            <a:endParaRPr lang="en-GB" sz="1600" dirty="0"/>
          </a:p>
        </p:txBody>
      </p:sp>
      <p:sp>
        <p:nvSpPr>
          <p:cNvPr id="4" name="Slide Number Placeholder 3"/>
          <p:cNvSpPr>
            <a:spLocks noGrp="1"/>
          </p:cNvSpPr>
          <p:nvPr>
            <p:ph type="sldNum" sz="quarter" idx="10"/>
          </p:nvPr>
        </p:nvSpPr>
        <p:spPr/>
        <p:txBody>
          <a:bodyPr/>
          <a:lstStyle/>
          <a:p>
            <a:fld id="{1B929D28-D7F3-4A2E-A4C2-DC2CA1A4D8C2}" type="slidenum">
              <a:rPr lang="en-GB" smtClean="0"/>
              <a:t>9</a:t>
            </a:fld>
            <a:endParaRPr lang="en-GB"/>
          </a:p>
        </p:txBody>
      </p:sp>
    </p:spTree>
    <p:extLst>
      <p:ext uri="{BB962C8B-B14F-4D97-AF65-F5344CB8AC3E}">
        <p14:creationId xmlns:p14="http://schemas.microsoft.com/office/powerpoint/2010/main" val="235437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1C8E68-83ED-4ACA-A7AB-546D959FA3C2}"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420751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1C8E68-83ED-4ACA-A7AB-546D959FA3C2}"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252529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1C8E68-83ED-4ACA-A7AB-546D959FA3C2}"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373527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1C8E68-83ED-4ACA-A7AB-546D959FA3C2}"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326525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C8E68-83ED-4ACA-A7AB-546D959FA3C2}"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247573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1C8E68-83ED-4ACA-A7AB-546D959FA3C2}"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301606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1C8E68-83ED-4ACA-A7AB-546D959FA3C2}" type="datetimeFigureOut">
              <a:rPr lang="en-GB" smtClean="0"/>
              <a:t>27/11/2018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9296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1C8E68-83ED-4ACA-A7AB-546D959FA3C2}" type="datetimeFigureOut">
              <a:rPr lang="en-GB" smtClean="0"/>
              <a:t>27/11/2018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10170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C8E68-83ED-4ACA-A7AB-546D959FA3C2}" type="datetimeFigureOut">
              <a:rPr lang="en-GB" smtClean="0"/>
              <a:t>27/11/2018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237415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C8E68-83ED-4ACA-A7AB-546D959FA3C2}"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407144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C8E68-83ED-4ACA-A7AB-546D959FA3C2}"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73760-8BBF-4863-BA26-A850DD1860C7}" type="slidenum">
              <a:rPr lang="en-GB" smtClean="0"/>
              <a:t>‹#›</a:t>
            </a:fld>
            <a:endParaRPr lang="en-GB"/>
          </a:p>
        </p:txBody>
      </p:sp>
    </p:spTree>
    <p:extLst>
      <p:ext uri="{BB962C8B-B14F-4D97-AF65-F5344CB8AC3E}">
        <p14:creationId xmlns:p14="http://schemas.microsoft.com/office/powerpoint/2010/main" val="355386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C8E68-83ED-4ACA-A7AB-546D959FA3C2}" type="datetimeFigureOut">
              <a:rPr lang="en-GB" smtClean="0"/>
              <a:t>27/11/2018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73760-8BBF-4863-BA26-A850DD1860C7}" type="slidenum">
              <a:rPr lang="en-GB" smtClean="0"/>
              <a:t>‹#›</a:t>
            </a:fld>
            <a:endParaRPr lang="en-GB"/>
          </a:p>
        </p:txBody>
      </p:sp>
    </p:spTree>
    <p:extLst>
      <p:ext uri="{BB962C8B-B14F-4D97-AF65-F5344CB8AC3E}">
        <p14:creationId xmlns:p14="http://schemas.microsoft.com/office/powerpoint/2010/main" val="2521430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50354"/>
            <a:ext cx="9144000" cy="2387600"/>
          </a:xfrm>
        </p:spPr>
        <p:txBody>
          <a:bodyPr>
            <a:normAutofit/>
          </a:bodyPr>
          <a:lstStyle/>
          <a:p>
            <a:r>
              <a:rPr lang="en-GB" sz="7200" b="1" dirty="0"/>
              <a:t>2018 Digital Survey: Feedback &amp; Analysis</a:t>
            </a:r>
            <a:endParaRPr lang="en-GB" sz="7200" dirty="0"/>
          </a:p>
        </p:txBody>
      </p:sp>
      <p:sp>
        <p:nvSpPr>
          <p:cNvPr id="3" name="Subtitle 2"/>
          <p:cNvSpPr>
            <a:spLocks noGrp="1"/>
          </p:cNvSpPr>
          <p:nvPr>
            <p:ph type="subTitle" idx="1"/>
          </p:nvPr>
        </p:nvSpPr>
        <p:spPr>
          <a:xfrm>
            <a:off x="1524000" y="3602037"/>
            <a:ext cx="9144000" cy="2039637"/>
          </a:xfrm>
        </p:spPr>
        <p:txBody>
          <a:bodyPr>
            <a:normAutofit fontScale="92500" lnSpcReduction="10000"/>
          </a:bodyPr>
          <a:lstStyle/>
          <a:p>
            <a:endParaRPr lang="en-GB" b="1" dirty="0" smtClean="0"/>
          </a:p>
          <a:p>
            <a:r>
              <a:rPr lang="en-GB" b="1" dirty="0" smtClean="0"/>
              <a:t>By </a:t>
            </a:r>
          </a:p>
          <a:p>
            <a:r>
              <a:rPr lang="en-GB" b="1" dirty="0" smtClean="0"/>
              <a:t>Lee-Ann Dell</a:t>
            </a:r>
          </a:p>
          <a:p>
            <a:r>
              <a:rPr lang="en-GB" b="1" dirty="0" smtClean="0"/>
              <a:t>&amp; </a:t>
            </a:r>
          </a:p>
          <a:p>
            <a:r>
              <a:rPr lang="en-GB" b="1" dirty="0" smtClean="0"/>
              <a:t>Sally McElhayer</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820" y="187717"/>
            <a:ext cx="2880360" cy="1155192"/>
          </a:xfrm>
          <a:prstGeom prst="rect">
            <a:avLst/>
          </a:prstGeom>
        </p:spPr>
      </p:pic>
    </p:spTree>
    <p:extLst>
      <p:ext uri="{BB962C8B-B14F-4D97-AF65-F5344CB8AC3E}">
        <p14:creationId xmlns:p14="http://schemas.microsoft.com/office/powerpoint/2010/main" val="1727285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82"/>
            <a:ext cx="10515600" cy="1325563"/>
          </a:xfrm>
        </p:spPr>
        <p:txBody>
          <a:bodyPr/>
          <a:lstStyle/>
          <a:p>
            <a:pPr algn="ctr"/>
            <a:r>
              <a:rPr lang="en-GB" b="1" dirty="0"/>
              <a:t>Are you actively promoting the use of IMO Publishing's digital publications?</a:t>
            </a:r>
            <a:r>
              <a:rPr lang="en-GB" dirty="0"/>
              <a:t> </a:t>
            </a:r>
          </a:p>
        </p:txBody>
      </p:sp>
      <p:graphicFrame>
        <p:nvGraphicFramePr>
          <p:cNvPr id="5" name="Chart 4"/>
          <p:cNvGraphicFramePr>
            <a:graphicFrameLocks/>
          </p:cNvGraphicFramePr>
          <p:nvPr>
            <p:extLst>
              <p:ext uri="{D42A27DB-BD31-4B8C-83A1-F6EECF244321}">
                <p14:modId xmlns:p14="http://schemas.microsoft.com/office/powerpoint/2010/main" val="2324390789"/>
              </p:ext>
            </p:extLst>
          </p:nvPr>
        </p:nvGraphicFramePr>
        <p:xfrm>
          <a:off x="2347823" y="1690688"/>
          <a:ext cx="7496354" cy="4951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8920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Do you find it easy to demonstrate IMO Publishing's digital products to customers?</a:t>
            </a:r>
            <a:r>
              <a:rPr lang="en-GB" dirty="0"/>
              <a:t> </a:t>
            </a:r>
          </a:p>
        </p:txBody>
      </p:sp>
      <p:graphicFrame>
        <p:nvGraphicFramePr>
          <p:cNvPr id="4" name="Chart 3"/>
          <p:cNvGraphicFramePr>
            <a:graphicFrameLocks/>
          </p:cNvGraphicFramePr>
          <p:nvPr>
            <p:extLst>
              <p:ext uri="{D42A27DB-BD31-4B8C-83A1-F6EECF244321}">
                <p14:modId xmlns:p14="http://schemas.microsoft.com/office/powerpoint/2010/main" val="3301046875"/>
              </p:ext>
            </p:extLst>
          </p:nvPr>
        </p:nvGraphicFramePr>
        <p:xfrm>
          <a:off x="1894936" y="1690688"/>
          <a:ext cx="8402128" cy="4943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4659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25977"/>
            <a:ext cx="10515600" cy="1325563"/>
          </a:xfrm>
        </p:spPr>
        <p:txBody>
          <a:bodyPr/>
          <a:lstStyle/>
          <a:p>
            <a:pPr algn="ctr"/>
            <a:r>
              <a:rPr lang="en-GB" b="1" dirty="0"/>
              <a:t>Would you benefit from additional training on IMO Publishing's digital products?</a:t>
            </a:r>
            <a:r>
              <a:rPr lang="en-GB" dirty="0"/>
              <a:t> </a:t>
            </a:r>
          </a:p>
        </p:txBody>
      </p:sp>
      <p:graphicFrame>
        <p:nvGraphicFramePr>
          <p:cNvPr id="5" name="Chart 4"/>
          <p:cNvGraphicFramePr>
            <a:graphicFrameLocks/>
          </p:cNvGraphicFramePr>
          <p:nvPr>
            <p:extLst>
              <p:ext uri="{D42A27DB-BD31-4B8C-83A1-F6EECF244321}">
                <p14:modId xmlns:p14="http://schemas.microsoft.com/office/powerpoint/2010/main" val="352232085"/>
              </p:ext>
            </p:extLst>
          </p:nvPr>
        </p:nvGraphicFramePr>
        <p:xfrm>
          <a:off x="2148247" y="1690688"/>
          <a:ext cx="7895505" cy="5081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0173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99"/>
            <a:ext cx="10515600" cy="1325563"/>
          </a:xfrm>
        </p:spPr>
        <p:txBody>
          <a:bodyPr/>
          <a:lstStyle/>
          <a:p>
            <a:pPr algn="ctr"/>
            <a:r>
              <a:rPr lang="en-GB" b="1" dirty="0"/>
              <a:t>Will digital replace paper?</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17630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95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8139" y="196160"/>
            <a:ext cx="10515600" cy="1325563"/>
          </a:xfrm>
        </p:spPr>
        <p:txBody>
          <a:bodyPr/>
          <a:lstStyle/>
          <a:p>
            <a:pPr algn="ctr"/>
            <a:r>
              <a:rPr lang="en-GB" b="1" dirty="0" smtClean="0"/>
              <a:t>Reasons for not promoting digital</a:t>
            </a:r>
            <a:endParaRPr lang="en-GB" b="1" dirty="0"/>
          </a:p>
        </p:txBody>
      </p:sp>
      <p:sp>
        <p:nvSpPr>
          <p:cNvPr id="3" name="Content Placeholder 2"/>
          <p:cNvSpPr>
            <a:spLocks noGrp="1"/>
          </p:cNvSpPr>
          <p:nvPr>
            <p:ph idx="1"/>
          </p:nvPr>
        </p:nvSpPr>
        <p:spPr>
          <a:xfrm>
            <a:off x="81326" y="1757550"/>
            <a:ext cx="10515600" cy="4351338"/>
          </a:xfrm>
        </p:spPr>
        <p:txBody>
          <a:bodyPr>
            <a:normAutofit lnSpcReduction="10000"/>
          </a:bodyPr>
          <a:lstStyle/>
          <a:p>
            <a:pPr lvl="2">
              <a:spcAft>
                <a:spcPts val="1200"/>
              </a:spcAft>
            </a:pPr>
            <a:r>
              <a:rPr lang="en-GB" sz="4000" dirty="0" smtClean="0"/>
              <a:t> Too </a:t>
            </a:r>
            <a:r>
              <a:rPr lang="en-GB" sz="4000" dirty="0" smtClean="0"/>
              <a:t>time </a:t>
            </a:r>
            <a:r>
              <a:rPr lang="en-GB" sz="4000" dirty="0" smtClean="0"/>
              <a:t>consuming </a:t>
            </a:r>
            <a:endParaRPr lang="en-GB" sz="3600" dirty="0" smtClean="0"/>
          </a:p>
          <a:p>
            <a:pPr lvl="2">
              <a:spcAft>
                <a:spcPts val="1200"/>
              </a:spcAft>
            </a:pPr>
            <a:r>
              <a:rPr lang="en-GB" sz="4000" dirty="0" smtClean="0"/>
              <a:t> No demand </a:t>
            </a:r>
          </a:p>
          <a:p>
            <a:pPr lvl="2">
              <a:spcAft>
                <a:spcPts val="1200"/>
              </a:spcAft>
            </a:pPr>
            <a:r>
              <a:rPr lang="en-GB" sz="4000" dirty="0" smtClean="0"/>
              <a:t> Low profit margins</a:t>
            </a:r>
          </a:p>
          <a:p>
            <a:pPr lvl="2">
              <a:spcAft>
                <a:spcPts val="1200"/>
              </a:spcAft>
            </a:pPr>
            <a:r>
              <a:rPr lang="en-GB" sz="4000" dirty="0" smtClean="0"/>
              <a:t> Confusion over flag </a:t>
            </a:r>
            <a:endParaRPr lang="en-GB" sz="4000" dirty="0"/>
          </a:p>
          <a:p>
            <a:pPr marL="914400" lvl="2" indent="0">
              <a:spcAft>
                <a:spcPts val="1200"/>
              </a:spcAft>
              <a:buNone/>
            </a:pPr>
            <a:r>
              <a:rPr lang="en-GB" sz="4000" dirty="0"/>
              <a:t> </a:t>
            </a:r>
            <a:r>
              <a:rPr lang="en-GB" sz="4000" dirty="0" smtClean="0"/>
              <a:t>  state requirements</a:t>
            </a:r>
          </a:p>
          <a:p>
            <a:pPr lvl="2">
              <a:spcAft>
                <a:spcPts val="1200"/>
              </a:spcAft>
            </a:pPr>
            <a:r>
              <a:rPr lang="en-GB" sz="4000" dirty="0" smtClean="0"/>
              <a:t> Licensing issues</a:t>
            </a:r>
          </a:p>
          <a:p>
            <a:pPr marL="914400" lvl="2" indent="0">
              <a:buNone/>
            </a:pPr>
            <a:endParaRPr lang="en-GB" sz="4800"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891" y="2136201"/>
            <a:ext cx="3594035" cy="3594035"/>
          </a:xfrm>
          <a:prstGeom prst="rect">
            <a:avLst/>
          </a:prstGeom>
        </p:spPr>
      </p:pic>
    </p:spTree>
    <p:extLst>
      <p:ext uri="{BB962C8B-B14F-4D97-AF65-F5344CB8AC3E}">
        <p14:creationId xmlns:p14="http://schemas.microsoft.com/office/powerpoint/2010/main" val="657642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8139" y="101340"/>
            <a:ext cx="10515600" cy="1325563"/>
          </a:xfrm>
        </p:spPr>
        <p:txBody>
          <a:bodyPr/>
          <a:lstStyle/>
          <a:p>
            <a:pPr algn="ctr"/>
            <a:r>
              <a:rPr lang="en-GB" b="1" dirty="0" smtClean="0"/>
              <a:t>How can we help you promote digital?</a:t>
            </a:r>
            <a:endParaRPr lang="en-GB" b="1" dirty="0"/>
          </a:p>
        </p:txBody>
      </p:sp>
      <p:sp>
        <p:nvSpPr>
          <p:cNvPr id="3" name="Content Placeholder 2"/>
          <p:cNvSpPr>
            <a:spLocks noGrp="1"/>
          </p:cNvSpPr>
          <p:nvPr>
            <p:ph idx="1"/>
          </p:nvPr>
        </p:nvSpPr>
        <p:spPr>
          <a:xfrm>
            <a:off x="131022" y="1837064"/>
            <a:ext cx="10515600" cy="4351338"/>
          </a:xfrm>
        </p:spPr>
        <p:txBody>
          <a:bodyPr>
            <a:normAutofit/>
          </a:bodyPr>
          <a:lstStyle/>
          <a:p>
            <a:pPr lvl="2"/>
            <a:r>
              <a:rPr lang="en-GB" sz="4800" dirty="0"/>
              <a:t> </a:t>
            </a:r>
            <a:r>
              <a:rPr lang="en-GB" sz="4000" dirty="0" smtClean="0"/>
              <a:t>2-day free trial of web-based subscriptions</a:t>
            </a:r>
          </a:p>
          <a:p>
            <a:pPr marL="914400" lvl="2" indent="0">
              <a:buNone/>
            </a:pPr>
            <a:endParaRPr lang="en-GB" sz="4000" dirty="0" smtClean="0"/>
          </a:p>
          <a:p>
            <a:pPr lvl="2"/>
            <a:r>
              <a:rPr lang="en-GB" sz="4000" dirty="0"/>
              <a:t> </a:t>
            </a:r>
            <a:r>
              <a:rPr lang="en-GB" sz="4000" dirty="0" smtClean="0"/>
              <a:t>Free demo product for the IMO Bookshelf</a:t>
            </a:r>
          </a:p>
          <a:p>
            <a:pPr marL="914400" lvl="2" indent="0">
              <a:buNone/>
            </a:pPr>
            <a:endParaRPr lang="en-GB" sz="4000" dirty="0" smtClean="0"/>
          </a:p>
          <a:p>
            <a:pPr lvl="2"/>
            <a:r>
              <a:rPr lang="en-GB" sz="4000" dirty="0"/>
              <a:t> </a:t>
            </a:r>
            <a:r>
              <a:rPr lang="en-GB" sz="4000" dirty="0" smtClean="0"/>
              <a:t>Instructions and code sheets</a:t>
            </a:r>
          </a:p>
          <a:p>
            <a:pPr lvl="2"/>
            <a:endParaRPr lang="en-GB" sz="4000" dirty="0" smtClean="0"/>
          </a:p>
          <a:p>
            <a:pPr lvl="2"/>
            <a:endParaRPr lang="en-GB" sz="4000" dirty="0" smtClean="0"/>
          </a:p>
          <a:p>
            <a:pPr marL="914400" lvl="2" indent="0">
              <a:buNone/>
            </a:pPr>
            <a:endParaRPr lang="en-GB" sz="5400"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530" y="4122063"/>
            <a:ext cx="2476500" cy="2476500"/>
          </a:xfrm>
          <a:prstGeom prst="rect">
            <a:avLst/>
          </a:prstGeom>
        </p:spPr>
      </p:pic>
    </p:spTree>
    <p:extLst>
      <p:ext uri="{BB962C8B-B14F-4D97-AF65-F5344CB8AC3E}">
        <p14:creationId xmlns:p14="http://schemas.microsoft.com/office/powerpoint/2010/main" val="2580792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5994"/>
            <a:ext cx="10515600" cy="1325563"/>
          </a:xfrm>
        </p:spPr>
        <p:txBody>
          <a:bodyPr/>
          <a:lstStyle/>
          <a:p>
            <a:pPr algn="ctr"/>
            <a:r>
              <a:rPr lang="en-GB" b="1" dirty="0" smtClean="0"/>
              <a:t>Suggestions for training</a:t>
            </a:r>
            <a:endParaRPr lang="en-GB" b="1" dirty="0"/>
          </a:p>
        </p:txBody>
      </p:sp>
      <p:sp>
        <p:nvSpPr>
          <p:cNvPr id="3" name="Content Placeholder 2"/>
          <p:cNvSpPr>
            <a:spLocks noGrp="1"/>
          </p:cNvSpPr>
          <p:nvPr>
            <p:ph idx="1"/>
          </p:nvPr>
        </p:nvSpPr>
        <p:spPr>
          <a:xfrm>
            <a:off x="268856" y="1411557"/>
            <a:ext cx="10515600" cy="4351338"/>
          </a:xfrm>
        </p:spPr>
        <p:txBody>
          <a:bodyPr/>
          <a:lstStyle/>
          <a:p>
            <a:pPr lvl="2" algn="ctr"/>
            <a:r>
              <a:rPr lang="en-GB" sz="4000" dirty="0" smtClean="0"/>
              <a:t>YouTube videos</a:t>
            </a:r>
          </a:p>
          <a:p>
            <a:pPr marL="0" indent="0" algn="ctr">
              <a:buNone/>
            </a:pPr>
            <a:endParaRPr lang="en-GB" dirty="0"/>
          </a:p>
        </p:txBody>
      </p:sp>
      <p:pic>
        <p:nvPicPr>
          <p:cNvPr id="6" name="Picture 5"/>
          <p:cNvPicPr>
            <a:picLocks noChangeAspect="1"/>
          </p:cNvPicPr>
          <p:nvPr/>
        </p:nvPicPr>
        <p:blipFill>
          <a:blip r:embed="rId3"/>
          <a:stretch>
            <a:fillRect/>
          </a:stretch>
        </p:blipFill>
        <p:spPr>
          <a:xfrm>
            <a:off x="2510017" y="2187199"/>
            <a:ext cx="7171966" cy="4021663"/>
          </a:xfrm>
          <a:prstGeom prst="rect">
            <a:avLst/>
          </a:prstGeom>
        </p:spPr>
      </p:pic>
    </p:spTree>
    <p:extLst>
      <p:ext uri="{BB962C8B-B14F-4D97-AF65-F5344CB8AC3E}">
        <p14:creationId xmlns:p14="http://schemas.microsoft.com/office/powerpoint/2010/main" val="2301264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086" y="85994"/>
            <a:ext cx="10515600" cy="1325563"/>
          </a:xfrm>
        </p:spPr>
        <p:txBody>
          <a:bodyPr/>
          <a:lstStyle/>
          <a:p>
            <a:pPr algn="ctr"/>
            <a:r>
              <a:rPr lang="en-GB" b="1" dirty="0" smtClean="0"/>
              <a:t>Suggestions for training</a:t>
            </a:r>
            <a:endParaRPr lang="en-GB" b="1" dirty="0"/>
          </a:p>
        </p:txBody>
      </p:sp>
      <p:sp>
        <p:nvSpPr>
          <p:cNvPr id="3" name="Content Placeholder 2"/>
          <p:cNvSpPr>
            <a:spLocks noGrp="1"/>
          </p:cNvSpPr>
          <p:nvPr>
            <p:ph idx="1"/>
          </p:nvPr>
        </p:nvSpPr>
        <p:spPr>
          <a:xfrm>
            <a:off x="268856" y="1411557"/>
            <a:ext cx="10515600" cy="4351338"/>
          </a:xfrm>
        </p:spPr>
        <p:txBody>
          <a:bodyPr/>
          <a:lstStyle/>
          <a:p>
            <a:pPr lvl="2" algn="ctr"/>
            <a:r>
              <a:rPr lang="en-GB" sz="4000" dirty="0" smtClean="0"/>
              <a:t>Live on-line tutorials</a:t>
            </a:r>
          </a:p>
          <a:p>
            <a:pPr marL="0" indent="0" algn="ctr">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148" y="1791577"/>
            <a:ext cx="4876800" cy="4876800"/>
          </a:xfrm>
          <a:prstGeom prst="rect">
            <a:avLst/>
          </a:prstGeom>
        </p:spPr>
      </p:pic>
    </p:spTree>
    <p:extLst>
      <p:ext uri="{BB962C8B-B14F-4D97-AF65-F5344CB8AC3E}">
        <p14:creationId xmlns:p14="http://schemas.microsoft.com/office/powerpoint/2010/main" val="758533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086" y="85994"/>
            <a:ext cx="10515600" cy="1325563"/>
          </a:xfrm>
        </p:spPr>
        <p:txBody>
          <a:bodyPr/>
          <a:lstStyle/>
          <a:p>
            <a:pPr algn="ctr"/>
            <a:r>
              <a:rPr lang="en-GB" b="1" dirty="0" smtClean="0"/>
              <a:t>Suggestions for training</a:t>
            </a:r>
            <a:endParaRPr lang="en-GB" b="1" dirty="0"/>
          </a:p>
        </p:txBody>
      </p:sp>
      <p:sp>
        <p:nvSpPr>
          <p:cNvPr id="3" name="Content Placeholder 2"/>
          <p:cNvSpPr>
            <a:spLocks noGrp="1"/>
          </p:cNvSpPr>
          <p:nvPr>
            <p:ph idx="1"/>
          </p:nvPr>
        </p:nvSpPr>
        <p:spPr>
          <a:xfrm>
            <a:off x="268856" y="1411557"/>
            <a:ext cx="10515600" cy="4351338"/>
          </a:xfrm>
        </p:spPr>
        <p:txBody>
          <a:bodyPr/>
          <a:lstStyle/>
          <a:p>
            <a:pPr lvl="2" algn="ctr"/>
            <a:r>
              <a:rPr lang="en-GB" sz="4000" dirty="0" smtClean="0"/>
              <a:t>Face-to-face</a:t>
            </a:r>
          </a:p>
          <a:p>
            <a:pPr marL="0" indent="0" algn="ctr">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043" y="2267983"/>
            <a:ext cx="5861687" cy="4396265"/>
          </a:xfrm>
          <a:prstGeom prst="rect">
            <a:avLst/>
          </a:prstGeom>
        </p:spPr>
      </p:pic>
    </p:spTree>
    <p:extLst>
      <p:ext uri="{BB962C8B-B14F-4D97-AF65-F5344CB8AC3E}">
        <p14:creationId xmlns:p14="http://schemas.microsoft.com/office/powerpoint/2010/main" val="1455323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7430" y="235916"/>
            <a:ext cx="10515600" cy="1325563"/>
          </a:xfrm>
        </p:spPr>
        <p:txBody>
          <a:bodyPr/>
          <a:lstStyle/>
          <a:p>
            <a:pPr algn="ctr"/>
            <a:r>
              <a:rPr lang="en-GB" b="1" dirty="0" smtClean="0"/>
              <a:t>What you would like to see in the future</a:t>
            </a:r>
            <a:endParaRPr lang="en-GB" b="1" dirty="0"/>
          </a:p>
        </p:txBody>
      </p:sp>
      <p:sp>
        <p:nvSpPr>
          <p:cNvPr id="3" name="Content Placeholder 2"/>
          <p:cNvSpPr>
            <a:spLocks noGrp="1"/>
          </p:cNvSpPr>
          <p:nvPr>
            <p:ph idx="1"/>
          </p:nvPr>
        </p:nvSpPr>
        <p:spPr>
          <a:xfrm>
            <a:off x="-665321" y="1957546"/>
            <a:ext cx="10515600" cy="4351338"/>
          </a:xfrm>
        </p:spPr>
        <p:txBody>
          <a:bodyPr>
            <a:normAutofit lnSpcReduction="10000"/>
          </a:bodyPr>
          <a:lstStyle/>
          <a:p>
            <a:pPr lvl="2"/>
            <a:r>
              <a:rPr lang="en-GB" sz="4800" dirty="0"/>
              <a:t> </a:t>
            </a:r>
            <a:r>
              <a:rPr lang="en-GB" sz="4000" dirty="0" smtClean="0"/>
              <a:t>Network version</a:t>
            </a:r>
          </a:p>
          <a:p>
            <a:pPr lvl="2"/>
            <a:r>
              <a:rPr lang="en-GB" sz="4000" dirty="0" smtClean="0"/>
              <a:t> A product with more back-up licences</a:t>
            </a:r>
          </a:p>
          <a:p>
            <a:pPr lvl="2"/>
            <a:r>
              <a:rPr lang="en-GB" sz="4000" dirty="0"/>
              <a:t> </a:t>
            </a:r>
            <a:r>
              <a:rPr lang="en-GB" sz="4000" dirty="0" smtClean="0"/>
              <a:t>De-install – Re-install</a:t>
            </a:r>
          </a:p>
          <a:p>
            <a:pPr lvl="2"/>
            <a:r>
              <a:rPr lang="en-GB" sz="4000" dirty="0"/>
              <a:t> </a:t>
            </a:r>
            <a:r>
              <a:rPr lang="en-GB" sz="4000" dirty="0" smtClean="0"/>
              <a:t>A more streamlined solution</a:t>
            </a:r>
          </a:p>
          <a:p>
            <a:pPr lvl="2"/>
            <a:r>
              <a:rPr lang="en-GB" sz="4000" dirty="0"/>
              <a:t> </a:t>
            </a:r>
            <a:r>
              <a:rPr lang="en-GB" sz="4000" dirty="0" smtClean="0"/>
              <a:t>All titles on one </a:t>
            </a:r>
            <a:r>
              <a:rPr lang="en-GB" sz="4000" dirty="0" smtClean="0"/>
              <a:t>platform</a:t>
            </a:r>
          </a:p>
          <a:p>
            <a:pPr lvl="2"/>
            <a:r>
              <a:rPr lang="en-GB" sz="4000" dirty="0"/>
              <a:t> </a:t>
            </a:r>
            <a:r>
              <a:rPr lang="en-GB" sz="4000" dirty="0" smtClean="0"/>
              <a:t>Demo licenses</a:t>
            </a:r>
            <a:endParaRPr lang="en-GB" sz="4000" dirty="0" smtClean="0"/>
          </a:p>
          <a:p>
            <a:pPr lvl="2"/>
            <a:r>
              <a:rPr lang="en-GB" sz="4000" dirty="0" smtClean="0"/>
              <a:t> Additional </a:t>
            </a:r>
            <a:r>
              <a:rPr lang="en-GB" sz="4000" dirty="0"/>
              <a:t>training</a:t>
            </a:r>
          </a:p>
          <a:p>
            <a:pPr lvl="2"/>
            <a:endParaRPr lang="en-GB" sz="4000" dirty="0" smtClean="0"/>
          </a:p>
          <a:p>
            <a:pPr marL="914400" lvl="2" indent="0">
              <a:buNone/>
            </a:pPr>
            <a:endParaRPr lang="en-GB" sz="4000" dirty="0" smtClean="0"/>
          </a:p>
          <a:p>
            <a:pPr lvl="2"/>
            <a:endParaRPr lang="en-GB" sz="4000" dirty="0" smtClean="0"/>
          </a:p>
          <a:p>
            <a:pPr lvl="2"/>
            <a:endParaRPr lang="en-GB" sz="4000" dirty="0" smtClean="0"/>
          </a:p>
          <a:p>
            <a:pPr lvl="2"/>
            <a:endParaRPr lang="en-GB" sz="5400"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478" y="1767975"/>
            <a:ext cx="3885522" cy="3885522"/>
          </a:xfrm>
          <a:prstGeom prst="rect">
            <a:avLst/>
          </a:prstGeom>
        </p:spPr>
      </p:pic>
    </p:spTree>
    <p:extLst>
      <p:ext uri="{BB962C8B-B14F-4D97-AF65-F5344CB8AC3E}">
        <p14:creationId xmlns:p14="http://schemas.microsoft.com/office/powerpoint/2010/main" val="91136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5786" y="166342"/>
            <a:ext cx="10515600" cy="1325563"/>
          </a:xfrm>
        </p:spPr>
        <p:txBody>
          <a:bodyPr/>
          <a:lstStyle/>
          <a:p>
            <a:pPr algn="ctr"/>
            <a:r>
              <a:rPr lang="en-GB" b="1" dirty="0" smtClean="0"/>
              <a:t>Facts and figures</a:t>
            </a:r>
            <a:endParaRPr lang="en-GB" b="1" dirty="0"/>
          </a:p>
        </p:txBody>
      </p:sp>
      <p:sp>
        <p:nvSpPr>
          <p:cNvPr id="3" name="Content Placeholder 2"/>
          <p:cNvSpPr>
            <a:spLocks noGrp="1"/>
          </p:cNvSpPr>
          <p:nvPr>
            <p:ph idx="1"/>
          </p:nvPr>
        </p:nvSpPr>
        <p:spPr>
          <a:xfrm>
            <a:off x="985786" y="1827126"/>
            <a:ext cx="10515600" cy="4351338"/>
          </a:xfrm>
        </p:spPr>
        <p:txBody>
          <a:bodyPr>
            <a:normAutofit/>
          </a:bodyPr>
          <a:lstStyle/>
          <a:p>
            <a:pPr lvl="2"/>
            <a:r>
              <a:rPr lang="en-GB" sz="4800" dirty="0" smtClean="0"/>
              <a:t> 30</a:t>
            </a:r>
            <a:r>
              <a:rPr lang="en-GB" sz="4800" baseline="30000" dirty="0" smtClean="0"/>
              <a:t>th</a:t>
            </a:r>
            <a:r>
              <a:rPr lang="en-GB" sz="4800" dirty="0" smtClean="0"/>
              <a:t> October</a:t>
            </a:r>
          </a:p>
          <a:p>
            <a:pPr marL="914400" lvl="2" indent="0">
              <a:buNone/>
            </a:pPr>
            <a:endParaRPr lang="en-GB" sz="4800" dirty="0" smtClean="0"/>
          </a:p>
          <a:p>
            <a:pPr lvl="2"/>
            <a:r>
              <a:rPr lang="en-GB" sz="4800" dirty="0"/>
              <a:t> </a:t>
            </a:r>
            <a:r>
              <a:rPr lang="en-GB" sz="4800" dirty="0" smtClean="0"/>
              <a:t>12 questions</a:t>
            </a:r>
          </a:p>
          <a:p>
            <a:pPr marL="914400" lvl="2" indent="0">
              <a:buNone/>
            </a:pPr>
            <a:endParaRPr lang="en-GB" sz="4800" dirty="0" smtClean="0"/>
          </a:p>
          <a:p>
            <a:pPr lvl="2"/>
            <a:r>
              <a:rPr lang="en-GB" sz="4800" dirty="0"/>
              <a:t> </a:t>
            </a:r>
            <a:r>
              <a:rPr lang="en-GB" sz="4800" dirty="0" smtClean="0"/>
              <a:t>116 responses </a:t>
            </a:r>
            <a:endParaRPr lang="en-GB" sz="48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879" y="2007687"/>
            <a:ext cx="3460474" cy="3460474"/>
          </a:xfrm>
          <a:prstGeom prst="rect">
            <a:avLst/>
          </a:prstGeom>
        </p:spPr>
      </p:pic>
    </p:spTree>
    <p:extLst>
      <p:ext uri="{BB962C8B-B14F-4D97-AF65-F5344CB8AC3E}">
        <p14:creationId xmlns:p14="http://schemas.microsoft.com/office/powerpoint/2010/main" val="3237251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612" y="280923"/>
            <a:ext cx="10515600" cy="1325563"/>
          </a:xfrm>
        </p:spPr>
        <p:txBody>
          <a:bodyPr>
            <a:normAutofit/>
          </a:bodyPr>
          <a:lstStyle/>
          <a:p>
            <a:pPr algn="ctr"/>
            <a:r>
              <a:rPr lang="en-GB" sz="7200" b="1" dirty="0" smtClean="0"/>
              <a:t>Questions</a:t>
            </a:r>
            <a:endParaRPr lang="en-GB" sz="7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652" y="1852612"/>
            <a:ext cx="6609521" cy="4375502"/>
          </a:xfrm>
          <a:prstGeom prst="rect">
            <a:avLst/>
          </a:prstGeom>
        </p:spPr>
      </p:pic>
    </p:spTree>
    <p:extLst>
      <p:ext uri="{BB962C8B-B14F-4D97-AF65-F5344CB8AC3E}">
        <p14:creationId xmlns:p14="http://schemas.microsoft.com/office/powerpoint/2010/main" val="3329533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7148" y="156403"/>
            <a:ext cx="10515600" cy="1325563"/>
          </a:xfrm>
        </p:spPr>
        <p:txBody>
          <a:bodyPr/>
          <a:lstStyle/>
          <a:p>
            <a:pPr algn="ctr"/>
            <a:r>
              <a:rPr lang="en-GB" b="1" dirty="0"/>
              <a:t>Which sectors do your digital publication customers come from?</a:t>
            </a:r>
            <a:r>
              <a:rPr lang="en-GB" dirty="0" smtClean="0"/>
              <a:t> </a:t>
            </a:r>
            <a:endParaRPr lang="en-GB" dirty="0"/>
          </a:p>
        </p:txBody>
      </p:sp>
      <p:pic>
        <p:nvPicPr>
          <p:cNvPr id="11" name="Picture 10"/>
          <p:cNvPicPr>
            <a:picLocks noChangeAspect="1"/>
          </p:cNvPicPr>
          <p:nvPr/>
        </p:nvPicPr>
        <p:blipFill rotWithShape="1">
          <a:blip r:embed="rId3"/>
          <a:srcRect l="18371" t="3142" r="19985" b="3283"/>
          <a:stretch/>
        </p:blipFill>
        <p:spPr>
          <a:xfrm>
            <a:off x="2147978" y="1581358"/>
            <a:ext cx="8013940" cy="5196208"/>
          </a:xfrm>
          <a:prstGeom prst="rect">
            <a:avLst/>
          </a:prstGeom>
        </p:spPr>
      </p:pic>
    </p:spTree>
    <p:extLst>
      <p:ext uri="{BB962C8B-B14F-4D97-AF65-F5344CB8AC3E}">
        <p14:creationId xmlns:p14="http://schemas.microsoft.com/office/powerpoint/2010/main" val="1152974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883" y="196160"/>
            <a:ext cx="10515600" cy="1325563"/>
          </a:xfrm>
        </p:spPr>
        <p:txBody>
          <a:bodyPr/>
          <a:lstStyle/>
          <a:p>
            <a:pPr algn="ctr"/>
            <a:r>
              <a:rPr lang="en-GB" b="1" dirty="0"/>
              <a:t>What proportion of your publication sales do digital publications account for?</a:t>
            </a:r>
            <a:r>
              <a:rPr lang="en-GB" dirty="0" smtClean="0"/>
              <a:t> </a:t>
            </a:r>
            <a:endParaRPr lang="en-GB" dirty="0"/>
          </a:p>
        </p:txBody>
      </p:sp>
      <p:pic>
        <p:nvPicPr>
          <p:cNvPr id="3" name="Picture 2"/>
          <p:cNvPicPr>
            <a:picLocks noChangeAspect="1"/>
          </p:cNvPicPr>
          <p:nvPr/>
        </p:nvPicPr>
        <p:blipFill rotWithShape="1">
          <a:blip r:embed="rId3"/>
          <a:srcRect l="4771" t="3102" r="5291" b="4088"/>
          <a:stretch/>
        </p:blipFill>
        <p:spPr>
          <a:xfrm>
            <a:off x="1956017" y="1521723"/>
            <a:ext cx="8225332" cy="5229259"/>
          </a:xfrm>
          <a:prstGeom prst="rect">
            <a:avLst/>
          </a:prstGeom>
        </p:spPr>
      </p:pic>
    </p:spTree>
    <p:extLst>
      <p:ext uri="{BB962C8B-B14F-4D97-AF65-F5344CB8AC3E}">
        <p14:creationId xmlns:p14="http://schemas.microsoft.com/office/powerpoint/2010/main" val="3980838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9702" y="255794"/>
            <a:ext cx="10515600" cy="1325563"/>
          </a:xfrm>
        </p:spPr>
        <p:txBody>
          <a:bodyPr/>
          <a:lstStyle/>
          <a:p>
            <a:pPr algn="ctr"/>
            <a:r>
              <a:rPr lang="en-GB" b="1" dirty="0"/>
              <a:t>What proportion of these sales are for IMO digital publications?</a:t>
            </a:r>
            <a:r>
              <a:rPr lang="en-GB" dirty="0"/>
              <a:t> </a:t>
            </a:r>
          </a:p>
        </p:txBody>
      </p:sp>
      <p:pic>
        <p:nvPicPr>
          <p:cNvPr id="5" name="Picture 4"/>
          <p:cNvPicPr>
            <a:picLocks noChangeAspect="1"/>
          </p:cNvPicPr>
          <p:nvPr/>
        </p:nvPicPr>
        <p:blipFill rotWithShape="1">
          <a:blip r:embed="rId3"/>
          <a:srcRect l="2683" t="3749" r="3002" b="3747"/>
          <a:stretch/>
        </p:blipFill>
        <p:spPr>
          <a:xfrm>
            <a:off x="1550206" y="1581357"/>
            <a:ext cx="9114591" cy="5103657"/>
          </a:xfrm>
          <a:prstGeom prst="rect">
            <a:avLst/>
          </a:prstGeom>
        </p:spPr>
      </p:pic>
    </p:spTree>
    <p:extLst>
      <p:ext uri="{BB962C8B-B14F-4D97-AF65-F5344CB8AC3E}">
        <p14:creationId xmlns:p14="http://schemas.microsoft.com/office/powerpoint/2010/main" val="2003907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06099"/>
            <a:ext cx="10515600" cy="1325563"/>
          </a:xfrm>
        </p:spPr>
        <p:txBody>
          <a:bodyPr/>
          <a:lstStyle/>
          <a:p>
            <a:pPr algn="ctr"/>
            <a:r>
              <a:rPr lang="en-GB" b="1" dirty="0"/>
              <a:t>How easy is it to order digital publications via IMO Publishing's B2B online bookshop?</a:t>
            </a:r>
            <a:r>
              <a:rPr lang="en-GB" dirty="0"/>
              <a:t> </a:t>
            </a:r>
          </a:p>
        </p:txBody>
      </p:sp>
      <p:graphicFrame>
        <p:nvGraphicFramePr>
          <p:cNvPr id="7" name="Chart 6"/>
          <p:cNvGraphicFramePr>
            <a:graphicFrameLocks/>
          </p:cNvGraphicFramePr>
          <p:nvPr>
            <p:extLst>
              <p:ext uri="{D42A27DB-BD31-4B8C-83A1-F6EECF244321}">
                <p14:modId xmlns:p14="http://schemas.microsoft.com/office/powerpoint/2010/main" val="3045821110"/>
              </p:ext>
            </p:extLst>
          </p:nvPr>
        </p:nvGraphicFramePr>
        <p:xfrm>
          <a:off x="2192547" y="1690688"/>
          <a:ext cx="7806905" cy="4735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7063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221"/>
            <a:ext cx="10515600" cy="1325563"/>
          </a:xfrm>
        </p:spPr>
        <p:txBody>
          <a:bodyPr/>
          <a:lstStyle/>
          <a:p>
            <a:pPr algn="ctr"/>
            <a:r>
              <a:rPr lang="en-GB" b="1" dirty="0"/>
              <a:t>How easy is it to use IMO Publishing's Virtual Publications site?</a:t>
            </a:r>
            <a:r>
              <a:rPr lang="en-GB" dirty="0"/>
              <a:t> </a:t>
            </a:r>
          </a:p>
        </p:txBody>
      </p:sp>
      <p:graphicFrame>
        <p:nvGraphicFramePr>
          <p:cNvPr id="6" name="Chart 5"/>
          <p:cNvGraphicFramePr>
            <a:graphicFrameLocks/>
          </p:cNvGraphicFramePr>
          <p:nvPr>
            <p:extLst>
              <p:ext uri="{D42A27DB-BD31-4B8C-83A1-F6EECF244321}">
                <p14:modId xmlns:p14="http://schemas.microsoft.com/office/powerpoint/2010/main" val="2220875092"/>
              </p:ext>
            </p:extLst>
          </p:nvPr>
        </p:nvGraphicFramePr>
        <p:xfrm>
          <a:off x="2209800" y="1690688"/>
          <a:ext cx="7772400" cy="4865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950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45856"/>
            <a:ext cx="10515600" cy="1325563"/>
          </a:xfrm>
        </p:spPr>
        <p:txBody>
          <a:bodyPr/>
          <a:lstStyle/>
          <a:p>
            <a:pPr algn="ctr"/>
            <a:r>
              <a:rPr lang="en-GB" b="1" dirty="0"/>
              <a:t>Which IMO Publishing digital products do you sell regularly?</a:t>
            </a:r>
            <a:r>
              <a:rPr lang="en-GB" dirty="0"/>
              <a:t> </a:t>
            </a:r>
          </a:p>
        </p:txBody>
      </p:sp>
      <p:graphicFrame>
        <p:nvGraphicFramePr>
          <p:cNvPr id="7" name="Chart 6"/>
          <p:cNvGraphicFramePr>
            <a:graphicFrameLocks/>
          </p:cNvGraphicFramePr>
          <p:nvPr>
            <p:extLst>
              <p:ext uri="{D42A27DB-BD31-4B8C-83A1-F6EECF244321}">
                <p14:modId xmlns:p14="http://schemas.microsoft.com/office/powerpoint/2010/main" val="1031735909"/>
              </p:ext>
            </p:extLst>
          </p:nvPr>
        </p:nvGraphicFramePr>
        <p:xfrm>
          <a:off x="2093343" y="1690688"/>
          <a:ext cx="8005313" cy="49947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200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96160"/>
            <a:ext cx="10515600" cy="1325563"/>
          </a:xfrm>
        </p:spPr>
        <p:txBody>
          <a:bodyPr/>
          <a:lstStyle/>
          <a:p>
            <a:pPr algn="ctr"/>
            <a:r>
              <a:rPr lang="en-GB" b="1" dirty="0"/>
              <a:t>Which of the options below could be of interest to your end users in the future?</a:t>
            </a:r>
            <a:r>
              <a:rPr lang="en-GB" dirty="0"/>
              <a:t> </a:t>
            </a:r>
          </a:p>
        </p:txBody>
      </p:sp>
      <p:graphicFrame>
        <p:nvGraphicFramePr>
          <p:cNvPr id="4" name="Chart 3"/>
          <p:cNvGraphicFramePr>
            <a:graphicFrameLocks/>
          </p:cNvGraphicFramePr>
          <p:nvPr>
            <p:extLst>
              <p:ext uri="{D42A27DB-BD31-4B8C-83A1-F6EECF244321}">
                <p14:modId xmlns:p14="http://schemas.microsoft.com/office/powerpoint/2010/main" val="1833690467"/>
              </p:ext>
            </p:extLst>
          </p:nvPr>
        </p:nvGraphicFramePr>
        <p:xfrm>
          <a:off x="1968260" y="1690688"/>
          <a:ext cx="8255479" cy="5050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69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O PS Document" ma:contentTypeID="0x01010066C161E685339642A308FDE7C0B0786A07002EBAE06305513141B720F8C89A10B02C" ma:contentTypeVersion="12" ma:contentTypeDescription="" ma:contentTypeScope="" ma:versionID="e3c2f9d593cc58854b1b9f51631d1107">
  <xsd:schema xmlns:xsd="http://www.w3.org/2001/XMLSchema" xmlns:xs="http://www.w3.org/2001/XMLSchema" xmlns:p="http://schemas.microsoft.com/office/2006/metadata/properties" xmlns:ns1="http://schemas.microsoft.com/sharepoint/v3" xmlns:ns2="98fe26f0-1c7a-4e3c-b1ce-54d5981ad926" xmlns:ns3="0f2dee70-ad03-49c9-8ba2-3f6803e375d7" targetNamespace="http://schemas.microsoft.com/office/2006/metadata/properties" ma:root="true" ma:fieldsID="21201f104e77706b1c50e31d5604cb11" ns1:_="" ns2:_="" ns3:_="">
    <xsd:import namespace="http://schemas.microsoft.com/sharepoint/v3"/>
    <xsd:import namespace="98fe26f0-1c7a-4e3c-b1ce-54d5981ad926"/>
    <xsd:import namespace="0f2dee70-ad03-49c9-8ba2-3f6803e375d7"/>
    <xsd:element name="properties">
      <xsd:complexType>
        <xsd:sequence>
          <xsd:element name="documentManagement">
            <xsd:complexType>
              <xsd:all>
                <xsd:element ref="ns2:IMODate" minOccurs="0"/>
                <xsd:element ref="ns2:IMOSummary" minOccurs="0"/>
                <xsd:element ref="ns2:IMOLink" minOccurs="0"/>
                <xsd:element ref="ns1:PublishingRollupImage" minOccurs="0"/>
                <xsd:element ref="ns2:_internet_PS_DocType" minOccurs="0"/>
                <xsd:element ref="ns2:_internet_PS_DocSubject"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5" nillable="true" ma:displayName="Rollup Image" ma:description="Rollup Image is a site column created by the Publishing feature. It is used on the Page Content Type as the image for the page shown in content roll-ups such as the Content By Search web part." ma:internalName="PublishingRollupImag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fe26f0-1c7a-4e3c-b1ce-54d5981ad926" elementFormDefault="qualified">
    <xsd:import namespace="http://schemas.microsoft.com/office/2006/documentManagement/types"/>
    <xsd:import namespace="http://schemas.microsoft.com/office/infopath/2007/PartnerControls"/>
    <xsd:element name="IMODate" ma:index="2" nillable="true" ma:displayName="Date" ma:format="DateOnly" ma:internalName="IMODate" ma:readOnly="false">
      <xsd:simpleType>
        <xsd:restriction base="dms:DateTime"/>
      </xsd:simpleType>
    </xsd:element>
    <xsd:element name="IMOSummary" ma:index="3" nillable="true" ma:displayName="Summary" ma:internalName="IMOSummary" ma:readOnly="false">
      <xsd:simpleType>
        <xsd:restriction base="dms:Note"/>
      </xsd:simpleType>
    </xsd:element>
    <xsd:element name="IMOLink" ma:index="4" nillable="true" ma:displayName="Link" ma:internalName="IMOLink" ma:readOnly="false">
      <xsd:simpleType>
        <xsd:restriction base="dms:Unknown"/>
      </xsd:simpleType>
    </xsd:element>
    <xsd:element name="_internet_PS_DocType" ma:index="12" nillable="true" ma:displayName="PS Document Type" ma:format="Dropdown" ma:internalName="_internet_PS_DocType">
      <xsd:simpleType>
        <xsd:restriction base="dms:Choice">
          <xsd:enumeration value="Attachments"/>
          <xsd:enumeration value="Catalogue and Book Code Lists"/>
          <xsd:enumeration value="CD Demos"/>
          <xsd:enumeration value="CD Patches"/>
          <xsd:enumeration value="Distributors"/>
          <xsd:enumeration value="Help"/>
          <xsd:enumeration value="FAQs"/>
          <xsd:enumeration value="Flyers"/>
          <xsd:enumeration value="IMDG Code"/>
          <xsd:enumeration value="IMO BookShelf"/>
          <xsd:enumeration value="IMO Posters"/>
          <xsd:enumeration value="IMO-Vega"/>
          <xsd:enumeration value="Marpol"/>
          <xsd:enumeration value="Newsletters"/>
          <xsd:enumeration value="Permission Requests"/>
          <xsd:enumeration value="Publications-Home"/>
          <xsd:enumeration value="Supplements"/>
          <xsd:enumeration value="Web Scripts"/>
        </xsd:restriction>
      </xsd:simpleType>
    </xsd:element>
    <xsd:element name="_internet_PS_DocSubject" ma:index="13" nillable="true" ma:displayName="PS Document Subject Matter" ma:format="Dropdown" ma:internalName="_internet_PS_DocSubject">
      <xsd:simpleType>
        <xsd:restriction base="dms:Choice">
          <xsd:enumeration value="Arabic"/>
          <xsd:enumeration value="B2Bs"/>
          <xsd:enumeration value="B2Cs"/>
          <xsd:enumeration value="CDDemos"/>
          <xsd:enumeration value="CD Order Forms"/>
          <xsd:enumeration value="CDPatches"/>
          <xsd:enumeration value="Chinese"/>
          <xsd:enumeration value="English"/>
          <xsd:enumeration value="French"/>
          <xsd:enumeration value="new"/>
          <xsd:enumeration value="old"/>
          <xsd:enumeration value="Russian"/>
          <xsd:enumeration value="Spanish"/>
        </xsd:restriction>
      </xsd:simpleType>
    </xsd:element>
    <xsd:element name="TaxCatchAll" ma:index="20" nillable="true" ma:displayName="Taxonomy Catch All Column" ma:hidden="true" ma:list="{35608c7a-51f3-4045-9dc8-bb39d4f6780f}" ma:internalName="TaxCatchAll" ma:showField="CatchAllData" ma:web="98fe26f0-1c7a-4e3c-b1ce-54d5981ad9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2dee70-ad03-49c9-8ba2-3f6803e375d7" elementFormDefault="qualified">
    <xsd:import namespace="http://schemas.microsoft.com/office/2006/documentManagement/types"/>
    <xsd:import namespace="http://schemas.microsoft.com/office/infopath/2007/PartnerControls"/>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0a89f6-bb04-41be-bc09-a26d61e82a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OSummary xmlns="98fe26f0-1c7a-4e3c-b1ce-54d5981ad926" xsi:nil="true"/>
    <PublishingRollupImage xmlns="http://schemas.microsoft.com/sharepoint/v3" xsi:nil="true"/>
    <IMOLink xmlns="98fe26f0-1c7a-4e3c-b1ce-54d5981ad926" xsi:nil="true"/>
    <IMODate xmlns="98fe26f0-1c7a-4e3c-b1ce-54d5981ad926" xsi:nil="true"/>
    <_internet_PS_DocType xmlns="98fe26f0-1c7a-4e3c-b1ce-54d5981ad926">Attachments</_internet_PS_DocType>
    <_internet_PS_DocSubject xmlns="98fe26f0-1c7a-4e3c-b1ce-54d5981ad926" xsi:nil="true"/>
    <lcf76f155ced4ddcb4097134ff3c332f xmlns="0f2dee70-ad03-49c9-8ba2-3f6803e375d7">
      <Terms xmlns="http://schemas.microsoft.com/office/infopath/2007/PartnerControls"/>
    </lcf76f155ced4ddcb4097134ff3c332f>
    <TaxCatchAll xmlns="98fe26f0-1c7a-4e3c-b1ce-54d5981ad926" xsi:nil="true"/>
  </documentManagement>
</p:properties>
</file>

<file path=customXml/itemProps1.xml><?xml version="1.0" encoding="utf-8"?>
<ds:datastoreItem xmlns:ds="http://schemas.openxmlformats.org/officeDocument/2006/customXml" ds:itemID="{E897672B-C2C5-4BFD-8AD2-32DB2E5640B3}"/>
</file>

<file path=customXml/itemProps2.xml><?xml version="1.0" encoding="utf-8"?>
<ds:datastoreItem xmlns:ds="http://schemas.openxmlformats.org/officeDocument/2006/customXml" ds:itemID="{313918F3-9482-4127-BFBF-6C8341DF0D12}"/>
</file>

<file path=customXml/itemProps3.xml><?xml version="1.0" encoding="utf-8"?>
<ds:datastoreItem xmlns:ds="http://schemas.openxmlformats.org/officeDocument/2006/customXml" ds:itemID="{9D497922-172C-4A37-94A9-075FE4C0ACBB}"/>
</file>

<file path=docProps/app.xml><?xml version="1.0" encoding="utf-8"?>
<Properties xmlns="http://schemas.openxmlformats.org/officeDocument/2006/extended-properties" xmlns:vt="http://schemas.openxmlformats.org/officeDocument/2006/docPropsVTypes">
  <TotalTime>4777</TotalTime>
  <Words>1334</Words>
  <Application>Microsoft Office PowerPoint</Application>
  <PresentationFormat>Widescreen</PresentationFormat>
  <Paragraphs>149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2018 Digital Survey: Feedback &amp; Analysis</vt:lpstr>
      <vt:lpstr>Facts and figures</vt:lpstr>
      <vt:lpstr>Which sectors do your digital publication customers come from? </vt:lpstr>
      <vt:lpstr>What proportion of your publication sales do digital publications account for? </vt:lpstr>
      <vt:lpstr>What proportion of these sales are for IMO digital publications? </vt:lpstr>
      <vt:lpstr>How easy is it to order digital publications via IMO Publishing's B2B online bookshop? </vt:lpstr>
      <vt:lpstr>How easy is it to use IMO Publishing's Virtual Publications site? </vt:lpstr>
      <vt:lpstr>Which IMO Publishing digital products do you sell regularly? </vt:lpstr>
      <vt:lpstr>Which of the options below could be of interest to your end users in the future? </vt:lpstr>
      <vt:lpstr>Are you actively promoting the use of IMO Publishing's digital publications? </vt:lpstr>
      <vt:lpstr>Do you find it easy to demonstrate IMO Publishing's digital products to customers? </vt:lpstr>
      <vt:lpstr>Would you benefit from additional training on IMO Publishing's digital products? </vt:lpstr>
      <vt:lpstr>Will digital replace paper?</vt:lpstr>
      <vt:lpstr>Reasons for not promoting digital</vt:lpstr>
      <vt:lpstr>How can we help you promote digital?</vt:lpstr>
      <vt:lpstr>Suggestions for training</vt:lpstr>
      <vt:lpstr>Suggestions for training</vt:lpstr>
      <vt:lpstr>Suggestions for training</vt:lpstr>
      <vt:lpstr>What you would like to see in the future</vt:lpstr>
      <vt:lpstr>Questions</vt:lpstr>
    </vt:vector>
  </TitlesOfParts>
  <Company>International Maritime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creator>Sally McElhayer</dc:creator>
  <cp:lastModifiedBy>Sally McElhayer</cp:lastModifiedBy>
  <cp:revision>67</cp:revision>
  <cp:lastPrinted>2018-11-23T09:51:34Z</cp:lastPrinted>
  <dcterms:created xsi:type="dcterms:W3CDTF">2018-11-16T15:37:16Z</dcterms:created>
  <dcterms:modified xsi:type="dcterms:W3CDTF">2018-11-27T08:54:15Z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0x01010066C161E685339642A308FDE7C0B0786A07002EBAE06305513141B720F8C89A10B02C</vt:lpwstr>
  </property>
  <property fmtid="{D5CDD505-2E9C-101B-9397-08002B2CF9AE}" pid="3" name="Folder">
    <vt:lpwstr>Attachments</vt:lpwstr>
  </property>
</Properties>
</file>